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0" r:id="rId2"/>
    <p:sldId id="746" r:id="rId3"/>
    <p:sldId id="721" r:id="rId4"/>
    <p:sldId id="736" r:id="rId5"/>
    <p:sldId id="727" r:id="rId6"/>
    <p:sldId id="732" r:id="rId7"/>
    <p:sldId id="737" r:id="rId8"/>
    <p:sldId id="738" r:id="rId9"/>
    <p:sldId id="740" r:id="rId10"/>
    <p:sldId id="744" r:id="rId11"/>
    <p:sldId id="728" r:id="rId12"/>
    <p:sldId id="733" r:id="rId13"/>
    <p:sldId id="739" r:id="rId14"/>
    <p:sldId id="741" r:id="rId15"/>
    <p:sldId id="747" r:id="rId16"/>
    <p:sldId id="729" r:id="rId17"/>
    <p:sldId id="734" r:id="rId18"/>
    <p:sldId id="748" r:id="rId19"/>
    <p:sldId id="750" r:id="rId20"/>
    <p:sldId id="730" r:id="rId21"/>
    <p:sldId id="735" r:id="rId22"/>
    <p:sldId id="743" r:id="rId23"/>
    <p:sldId id="73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ACBC6"/>
    <a:srgbClr val="B782DE"/>
    <a:srgbClr val="7FD7F7"/>
    <a:srgbClr val="00B0F0"/>
    <a:srgbClr val="F48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E35DF-05E6-4755-819B-6E2A4C27D130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ECB05-2997-4AC9-BEF8-5033CB2E09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2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69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59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3B616-29E2-4E2C-BE41-2CC141D7E8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409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3B616-29E2-4E2C-BE41-2CC141D7E8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09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3B616-29E2-4E2C-BE41-2CC141D7E8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93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3B616-29E2-4E2C-BE41-2CC141D7E8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08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3B616-29E2-4E2C-BE41-2CC141D7E8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44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3B616-29E2-4E2C-BE41-2CC141D7E8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409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3B616-29E2-4E2C-BE41-2CC141D7E8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781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3B616-29E2-4E2C-BE41-2CC141D7E8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195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3B616-29E2-4E2C-BE41-2CC141D7E8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60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010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09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49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88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09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16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5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09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031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3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2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3B616-29E2-4E2C-BE41-2CC141D7E8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45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574F9-A7AE-43C3-B51E-BD329EE11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479508-7966-4C3C-8079-EA9985CE8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60273-0AEC-4979-A818-BC173A5A5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83D088-A18B-461A-AF3A-EBCD65FB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F4053-AC6F-4750-91FC-F88A2E4C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20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65A7E-6B51-41D6-82EC-51A80354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BF3EFA-31F1-406C-A9EE-DF629D685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ECBC0-838C-4A6D-BFAC-1D25F273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B265D-425B-4BA2-A812-ECB1F56E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51F57A-F302-427A-BDB3-72510E8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0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DECD8D-9249-4689-9D9F-8AFE800A8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18693-6E6D-4749-8342-FB43A42F7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5BA9A-8F3B-4115-AD8C-96CD933E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53CFF0-98A8-41CA-A4C7-208320AA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76714-BCDF-4FFD-A421-3F68822D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33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7BA0C0-0088-45E1-8493-6062C6F31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A63-496C-43F9-BA90-0F68E2D516A5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15056-D54C-47C2-BDDC-D379E23E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334BB5-34A0-4EB3-8C3D-6C1B8E34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8715-4492-408F-AEEE-87F1729484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9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E6B0C-9470-43FA-8BE2-BF4C71B91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7E49A-789A-4FCC-8C53-9908F01F8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4CB8-8B4E-4488-AA33-12747174A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77DB0-9240-427C-8D0D-7AA798AC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D6190-945F-49EF-AE3D-16501050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71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4CC75-3DCF-4F09-908A-5F1B1E117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37B38F-19C7-4202-BFFE-143E6D26F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7143D-3A27-4FFD-9002-C62759C8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A4C3A-370D-41A2-88BA-DDD3A693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96F94-CD92-42E6-A0C3-1B0B628B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37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4C54A-535E-4009-879A-F8CF3CA6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30439-5E99-4377-895F-137F1831A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7826C-5561-48BB-8DE7-445D4E172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644863-4D41-44A6-AEA1-8FD199F8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5B701-C23B-4B69-98F2-886834F7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1E4918-1273-4323-A123-DE04E879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0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32972-36DC-4120-804B-00F2007C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C2152D-685B-4255-A0B3-F19030C1C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C9A4BD-76A2-4D3F-9B16-7C489809E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3C54FA-0E58-4130-9BAB-FF5D2A07E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DB905C-DF85-49EA-9AE6-53DA80822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3B39EB-F92E-4562-967F-0691F32B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6BFB25-9393-42FD-9AE2-6C27311E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6AC7D1-2FD9-48F3-82C8-4CA0E188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38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71F04-7C36-464B-ADD1-1AFBDA9B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A122CD-56B3-42E3-A037-D278AE6A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B36E75-90F9-4ADB-ABDA-05BE59CD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E11CA2-54BB-485F-A754-14650CDF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8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E4B96D-C8AF-44F5-91BF-C31A0290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9D839F-D9A2-4AF7-83E6-A1F572D3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3C5DAB-98FE-4E59-8646-C9983E11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92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A8E-32CE-41E3-8E48-CBE1BD13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31FBC-5D4D-4020-A652-0A31B3D2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88612F-13C2-42D1-8E0C-5E346E800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2E4F2-0676-4888-9A5C-A761530C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ECA863-4B22-43F0-957E-2F2481EA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3E375F-D303-4A3D-A95D-E6DCE9BF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98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CE457-21C1-4C71-BD0A-3D576C21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A187BB-167D-40B2-AF48-7475C20F1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992D52-511F-4DBA-BBAD-426283D54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00219-6514-4A2F-A34A-0CF37FB6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8C3A1-7215-41CA-A2EF-3DFDC6B3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FCF9EC-25CB-4D10-B66D-AFC24E85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7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FC9E10-EFEC-4E06-A08A-7599E1D2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F3BFC-9B7C-4D51-9C11-F606C4654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D2C97-2D9D-4E23-8B69-99DB4DD82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8DBD2-D306-46AB-B657-8071B0624FC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C2926-2B78-4FF3-92D5-B431AF6B7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4CA41-7A4D-4231-A17D-17E524B1D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2CA04-0B44-4B2A-82A7-D6303630E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154B5-94E2-4CD5-B312-FE31B8B36310}"/>
              </a:ext>
            </a:extLst>
          </p:cNvPr>
          <p:cNvSpPr txBox="1"/>
          <p:nvPr/>
        </p:nvSpPr>
        <p:spPr>
          <a:xfrm>
            <a:off x="3271999" y="4349830"/>
            <a:ext cx="5638070" cy="100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dirty="0" err="1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TaeMi</a:t>
            </a:r>
            <a:r>
              <a:rPr lang="en-US" altLang="ko-KR" sz="1600" dirty="0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 Kim, </a:t>
            </a:r>
            <a:r>
              <a:rPr lang="en-US" altLang="ko-KR" sz="1600" dirty="0" err="1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SungRae</a:t>
            </a:r>
            <a:r>
              <a:rPr lang="en-US" altLang="ko-KR" sz="1600" dirty="0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 Hong, Sol Lee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 err="1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김태미</a:t>
            </a:r>
            <a:r>
              <a:rPr lang="en-US" altLang="ko-KR" sz="1600" dirty="0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홍성래</a:t>
            </a:r>
            <a:r>
              <a:rPr lang="en-US" altLang="ko-KR" sz="1600" dirty="0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이솔</a:t>
            </a:r>
            <a:endParaRPr lang="en-US" altLang="ko-KR" sz="1600" dirty="0">
              <a:latin typeface="Arial" panose="020B0604020202020204" pitchFamily="34" charset="0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CCB46F-B941-46BA-B36E-83EDC6DF5DD3}"/>
              </a:ext>
            </a:extLst>
          </p:cNvPr>
          <p:cNvGrpSpPr/>
          <p:nvPr/>
        </p:nvGrpSpPr>
        <p:grpSpPr>
          <a:xfrm>
            <a:off x="4691543" y="3693324"/>
            <a:ext cx="2808911" cy="117446"/>
            <a:chOff x="4691544" y="3120647"/>
            <a:chExt cx="2808911" cy="11744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F72F31-7B24-4D36-951D-6B75F517CAF3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EA8A4681-205F-434C-BCE6-AF5FC38BD1F3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037B5C9-6C50-4292-A205-8241D6E58D9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DCA43EB-0DEF-4C67-8CAB-FD69ADEDF2F6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4BA0B1B-12B7-4703-811C-7D658BC61DD3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F1FA56-D02D-41F8-8EA2-09573CD5505F}"/>
              </a:ext>
            </a:extLst>
          </p:cNvPr>
          <p:cNvSpPr txBox="1"/>
          <p:nvPr/>
        </p:nvSpPr>
        <p:spPr>
          <a:xfrm>
            <a:off x="1995363" y="2424851"/>
            <a:ext cx="8350876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Self-supervised Learning for 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5160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788242" y="6356350"/>
            <a:ext cx="565558" cy="365125"/>
          </a:xfrm>
        </p:spPr>
        <p:txBody>
          <a:bodyPr/>
          <a:lstStyle/>
          <a:p>
            <a:fld id="{DBDAED5D-422F-4D1B-ABC5-CF23B14A60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3636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2000" dirty="0">
              <a:solidFill>
                <a:srgbClr val="363636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Self-Supervised Learning for Music Classification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42E10-122F-45A0-B4AF-C36214845127}"/>
              </a:ext>
            </a:extLst>
          </p:cNvPr>
          <p:cNvSpPr txBox="1"/>
          <p:nvPr/>
        </p:nvSpPr>
        <p:spPr>
          <a:xfrm>
            <a:off x="462827" y="1539901"/>
            <a:ext cx="5578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Multi-Task Self-Supervised Pretraining for Music Classification (2021)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9B55FC-A751-441B-AFD9-510AF28E50DD}"/>
              </a:ext>
            </a:extLst>
          </p:cNvPr>
          <p:cNvSpPr txBox="1"/>
          <p:nvPr/>
        </p:nvSpPr>
        <p:spPr>
          <a:xfrm>
            <a:off x="5842771" y="1548693"/>
            <a:ext cx="6923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S3T: Self-Supervised pretraining with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Transformer for Music Classification (2022)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EBAB29-5ADE-467A-9353-7C6D45C7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54" y="1868485"/>
            <a:ext cx="4089622" cy="2255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9B817F-E785-431D-8698-937AF8F91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20" y="2151485"/>
            <a:ext cx="5628813" cy="16156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F17F35-ABAD-4E12-9890-FC94A948DBE8}"/>
              </a:ext>
            </a:extLst>
          </p:cNvPr>
          <p:cNvSpPr txBox="1"/>
          <p:nvPr/>
        </p:nvSpPr>
        <p:spPr>
          <a:xfrm>
            <a:off x="1132208" y="4124429"/>
            <a:ext cx="4239911" cy="802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combine self-supervised and multi-task learning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Equal weighted + Re-weighted loss </a:t>
            </a:r>
            <a:endParaRPr lang="en-US" altLang="ko-KR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B14BFE-7A1F-4CF5-94A6-27A304EFFFA4}"/>
              </a:ext>
            </a:extLst>
          </p:cNvPr>
          <p:cNvSpPr txBox="1"/>
          <p:nvPr/>
        </p:nvSpPr>
        <p:spPr>
          <a:xfrm>
            <a:off x="6490195" y="4098708"/>
            <a:ext cx="5628813" cy="118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combining the </a:t>
            </a:r>
            <a:r>
              <a:rPr lang="en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 Transformer with a self-supervised learning (</a:t>
            </a:r>
            <a:r>
              <a:rPr lang="en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MoCo</a:t>
            </a:r>
            <a:r>
              <a:rPr lang="en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Negative samples</a:t>
            </a:r>
            <a:endParaRPr lang="en" altLang="ko-KR" sz="1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Contrastive Loss</a:t>
            </a:r>
            <a:endParaRPr lang="en-US" altLang="ko-KR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8277B9-5151-4044-9574-9BECA64AFDD8}"/>
              </a:ext>
            </a:extLst>
          </p:cNvPr>
          <p:cNvSpPr/>
          <p:nvPr/>
        </p:nvSpPr>
        <p:spPr>
          <a:xfrm>
            <a:off x="9956" y="6507624"/>
            <a:ext cx="93731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Wu, Ho-Hsiang et al. “Multi-Task Self-Supervised Pre-Training for Music Classification.” ICASSP 2021 - 2021 IEEE International Conference on Acoustics, Speech and Signal Processing (ICASSP) (2021): 556-560.</a:t>
            </a:r>
          </a:p>
          <a:p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Zhao, Han et al. “S3T: Self-Supervised Pre-training with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Transformer for Music Classification.” 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abs/2202.10139 (2022): n.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0A52D-67F6-414F-91FB-98B3BFF816E0}"/>
              </a:ext>
            </a:extLst>
          </p:cNvPr>
          <p:cNvSpPr txBox="1"/>
          <p:nvPr/>
        </p:nvSpPr>
        <p:spPr>
          <a:xfrm>
            <a:off x="4091164" y="5464455"/>
            <a:ext cx="3540560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A huge amount of data is used. (at least 1 million)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Audio augmentation methods are limited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25A524-C250-4BEE-87F8-E49D66182AFE}"/>
              </a:ext>
            </a:extLst>
          </p:cNvPr>
          <p:cNvSpPr/>
          <p:nvPr/>
        </p:nvSpPr>
        <p:spPr>
          <a:xfrm>
            <a:off x="4019133" y="5488994"/>
            <a:ext cx="3612590" cy="669527"/>
          </a:xfrm>
          <a:prstGeom prst="rect">
            <a:avLst/>
          </a:prstGeom>
          <a:noFill/>
          <a:ln>
            <a:solidFill>
              <a:srgbClr val="F4877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06361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ED5D-422F-4D1B-ABC5-CF23B14A60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70570-8D4D-4703-BD5A-9022D929704F}"/>
              </a:ext>
            </a:extLst>
          </p:cNvPr>
          <p:cNvSpPr txBox="1"/>
          <p:nvPr/>
        </p:nvSpPr>
        <p:spPr>
          <a:xfrm>
            <a:off x="4487701" y="3118517"/>
            <a:ext cx="3216598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_ac Bold" panose="020B0600000101010101" pitchFamily="50" charset="-127"/>
                <a:cs typeface="Arial" panose="020B0604020202020204" pitchFamily="34" charset="0"/>
              </a:rPr>
              <a:t>3. Method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CCB46F-B941-46BA-B36E-83EDC6DF5DD3}"/>
              </a:ext>
            </a:extLst>
          </p:cNvPr>
          <p:cNvGrpSpPr/>
          <p:nvPr/>
        </p:nvGrpSpPr>
        <p:grpSpPr>
          <a:xfrm>
            <a:off x="4691543" y="3710908"/>
            <a:ext cx="2808911" cy="117446"/>
            <a:chOff x="4691544" y="3120647"/>
            <a:chExt cx="2808911" cy="11744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F72F31-7B24-4D36-951D-6B75F517CAF3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EA8A4681-205F-434C-BCE6-AF5FC38BD1F3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037B5C9-6C50-4292-A205-8241D6E58D9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DCA43EB-0DEF-4C67-8CAB-FD69ADEDF2F6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4BA0B1B-12B7-4703-811C-7D658BC61DD3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713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ED5D-422F-4D1B-ABC5-CF23B14A60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3. Method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Proposed Architecture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3F4CCB-32AB-4703-9055-7A39955CBFE0}"/>
              </a:ext>
            </a:extLst>
          </p:cNvPr>
          <p:cNvSpPr/>
          <p:nvPr/>
        </p:nvSpPr>
        <p:spPr>
          <a:xfrm>
            <a:off x="847741" y="3542864"/>
            <a:ext cx="1479256" cy="455103"/>
          </a:xfrm>
          <a:prstGeom prst="roundRect">
            <a:avLst/>
          </a:prstGeom>
          <a:solidFill>
            <a:srgbClr val="FAC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projector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7F82AA0-6EAD-489E-B5CE-E71195C6C646}"/>
              </a:ext>
            </a:extLst>
          </p:cNvPr>
          <p:cNvSpPr/>
          <p:nvPr/>
        </p:nvSpPr>
        <p:spPr>
          <a:xfrm>
            <a:off x="755010" y="3356114"/>
            <a:ext cx="1652631" cy="1382726"/>
          </a:xfrm>
          <a:prstGeom prst="roundRect">
            <a:avLst/>
          </a:prstGeom>
          <a:noFill/>
          <a:ln>
            <a:solidFill>
              <a:srgbClr val="F487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22D3F16-748D-4BA1-BC0E-B01FBF6C1ACA}"/>
              </a:ext>
            </a:extLst>
          </p:cNvPr>
          <p:cNvSpPr/>
          <p:nvPr/>
        </p:nvSpPr>
        <p:spPr>
          <a:xfrm>
            <a:off x="841697" y="4107714"/>
            <a:ext cx="1479256" cy="455103"/>
          </a:xfrm>
          <a:prstGeom prst="roundRect">
            <a:avLst/>
          </a:prstGeom>
          <a:solidFill>
            <a:srgbClr val="FAC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backbone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9E22DB5-6F24-458F-8B37-929D59C9E82F}"/>
              </a:ext>
            </a:extLst>
          </p:cNvPr>
          <p:cNvSpPr/>
          <p:nvPr/>
        </p:nvSpPr>
        <p:spPr>
          <a:xfrm>
            <a:off x="841697" y="2321199"/>
            <a:ext cx="1479256" cy="455103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predictor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2B8FC24-0A58-4124-9C81-184907C892B8}"/>
              </a:ext>
            </a:extLst>
          </p:cNvPr>
          <p:cNvSpPr/>
          <p:nvPr/>
        </p:nvSpPr>
        <p:spPr>
          <a:xfrm>
            <a:off x="3684392" y="3545132"/>
            <a:ext cx="1479256" cy="455103"/>
          </a:xfrm>
          <a:prstGeom prst="roundRect">
            <a:avLst/>
          </a:prstGeom>
          <a:solidFill>
            <a:srgbClr val="FAC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projector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203039C-3E38-4C40-BD78-564D2251F720}"/>
              </a:ext>
            </a:extLst>
          </p:cNvPr>
          <p:cNvSpPr/>
          <p:nvPr/>
        </p:nvSpPr>
        <p:spPr>
          <a:xfrm>
            <a:off x="3591887" y="3356114"/>
            <a:ext cx="1652631" cy="1382725"/>
          </a:xfrm>
          <a:prstGeom prst="roundRect">
            <a:avLst/>
          </a:prstGeom>
          <a:noFill/>
          <a:ln>
            <a:solidFill>
              <a:srgbClr val="F487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FBCA9A0-01C9-4A5B-AB7A-DD775916048F}"/>
              </a:ext>
            </a:extLst>
          </p:cNvPr>
          <p:cNvSpPr/>
          <p:nvPr/>
        </p:nvSpPr>
        <p:spPr>
          <a:xfrm>
            <a:off x="3684392" y="4103818"/>
            <a:ext cx="1479256" cy="455103"/>
          </a:xfrm>
          <a:prstGeom prst="roundRect">
            <a:avLst/>
          </a:prstGeom>
          <a:solidFill>
            <a:srgbClr val="FAC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backbone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DD55B-0517-4718-9A31-FCC3817C8A88}"/>
              </a:ext>
            </a:extLst>
          </p:cNvPr>
          <p:cNvSpPr txBox="1"/>
          <p:nvPr/>
        </p:nvSpPr>
        <p:spPr>
          <a:xfrm>
            <a:off x="2204633" y="1710718"/>
            <a:ext cx="147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cosine similarity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AB841E6-A85C-468A-B5C5-4DEA95965FDD}"/>
              </a:ext>
            </a:extLst>
          </p:cNvPr>
          <p:cNvCxnSpPr>
            <a:cxnSpLocks/>
            <a:stCxn id="22" idx="0"/>
            <a:endCxn id="9" idx="3"/>
          </p:cNvCxnSpPr>
          <p:nvPr/>
        </p:nvCxnSpPr>
        <p:spPr>
          <a:xfrm rot="16200000" flipV="1">
            <a:off x="3305293" y="2243204"/>
            <a:ext cx="1491507" cy="734314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87D8FCE-7876-470B-90A8-5978ED658EC3}"/>
              </a:ext>
            </a:extLst>
          </p:cNvPr>
          <p:cNvCxnSpPr>
            <a:stCxn id="20" idx="0"/>
            <a:endCxn id="9" idx="1"/>
          </p:cNvCxnSpPr>
          <p:nvPr/>
        </p:nvCxnSpPr>
        <p:spPr>
          <a:xfrm rot="5400000" flipH="1" flipV="1">
            <a:off x="1664683" y="1781249"/>
            <a:ext cx="456592" cy="623308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AF6468-AE89-4ED8-B113-EF370FBC19C2}"/>
                  </a:ext>
                </a:extLst>
              </p:cNvPr>
              <p:cNvSpPr txBox="1"/>
              <p:nvPr/>
            </p:nvSpPr>
            <p:spPr>
              <a:xfrm>
                <a:off x="2834149" y="5446349"/>
                <a:ext cx="290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AF6468-AE89-4ED8-B113-EF370FBC1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49" y="5446349"/>
                <a:ext cx="29025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D46988E-8E17-46F0-AA39-A9F9489F7BC4}"/>
              </a:ext>
            </a:extLst>
          </p:cNvPr>
          <p:cNvCxnSpPr>
            <a:cxnSpLocks/>
            <a:stCxn id="35" idx="1"/>
            <a:endCxn id="18" idx="2"/>
          </p:cNvCxnSpPr>
          <p:nvPr/>
        </p:nvCxnSpPr>
        <p:spPr>
          <a:xfrm rot="10800000">
            <a:off x="1581327" y="4738840"/>
            <a:ext cx="1252823" cy="861398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40F9E1B-00AF-4B94-8325-9B86331AA186}"/>
              </a:ext>
            </a:extLst>
          </p:cNvPr>
          <p:cNvCxnSpPr>
            <a:cxnSpLocks/>
            <a:stCxn id="35" idx="3"/>
            <a:endCxn id="22" idx="2"/>
          </p:cNvCxnSpPr>
          <p:nvPr/>
        </p:nvCxnSpPr>
        <p:spPr>
          <a:xfrm flipV="1">
            <a:off x="3124401" y="4738839"/>
            <a:ext cx="1293802" cy="861399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C6D456-4941-4DA6-9FE1-E00CFAAB8C88}"/>
                  </a:ext>
                </a:extLst>
              </p:cNvPr>
              <p:cNvSpPr txBox="1"/>
              <p:nvPr/>
            </p:nvSpPr>
            <p:spPr>
              <a:xfrm>
                <a:off x="1436199" y="5024876"/>
                <a:ext cx="29025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C6D456-4941-4DA6-9FE1-E00CFAAB8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199" y="5024876"/>
                <a:ext cx="290252" cy="307777"/>
              </a:xfrm>
              <a:prstGeom prst="rect">
                <a:avLst/>
              </a:prstGeom>
              <a:blipFill>
                <a:blip r:embed="rId4"/>
                <a:stretch>
                  <a:fillRect r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94574D-3BA3-41C0-839A-31091DB96C2B}"/>
                  </a:ext>
                </a:extLst>
              </p:cNvPr>
              <p:cNvSpPr txBox="1"/>
              <p:nvPr/>
            </p:nvSpPr>
            <p:spPr>
              <a:xfrm>
                <a:off x="4273076" y="5024875"/>
                <a:ext cx="29025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94574D-3BA3-41C0-839A-31091DB96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76" y="5024875"/>
                <a:ext cx="290252" cy="307777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F52F312D-F07F-45EB-9BE6-E14E6D4EE222}"/>
              </a:ext>
            </a:extLst>
          </p:cNvPr>
          <p:cNvSpPr txBox="1"/>
          <p:nvPr/>
        </p:nvSpPr>
        <p:spPr>
          <a:xfrm>
            <a:off x="1160129" y="3187776"/>
            <a:ext cx="8423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encoder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DB8065-C8E9-40E0-B026-CE222CF59A5F}"/>
              </a:ext>
            </a:extLst>
          </p:cNvPr>
          <p:cNvSpPr txBox="1"/>
          <p:nvPr/>
        </p:nvSpPr>
        <p:spPr>
          <a:xfrm>
            <a:off x="3997006" y="3187776"/>
            <a:ext cx="8423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encoder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394BF77-C630-4DE3-888E-D71FB6B65C2B}"/>
              </a:ext>
            </a:extLst>
          </p:cNvPr>
          <p:cNvCxnSpPr>
            <a:cxnSpLocks/>
            <a:stCxn id="53" idx="0"/>
            <a:endCxn id="20" idx="2"/>
          </p:cNvCxnSpPr>
          <p:nvPr/>
        </p:nvCxnSpPr>
        <p:spPr>
          <a:xfrm flipV="1">
            <a:off x="1581325" y="2776302"/>
            <a:ext cx="0" cy="41147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1EA9C267-A850-4446-91AE-DBD2268BC1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36199" y="1767200"/>
            <a:ext cx="652114" cy="430540"/>
          </a:xfrm>
          <a:prstGeom prst="bentConnector3">
            <a:avLst>
              <a:gd name="adj1" fmla="val 100171"/>
            </a:avLst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7C28E65C-067F-4975-85C6-F9DCC7E028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34680" y="2109548"/>
            <a:ext cx="1377173" cy="680123"/>
          </a:xfrm>
          <a:prstGeom prst="bentConnector3">
            <a:avLst>
              <a:gd name="adj1" fmla="val 50"/>
            </a:avLst>
          </a:prstGeom>
          <a:ln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55B45DE-BE37-4E61-B726-D0F65F664924}"/>
              </a:ext>
            </a:extLst>
          </p:cNvPr>
          <p:cNvCxnSpPr/>
          <p:nvPr/>
        </p:nvCxnSpPr>
        <p:spPr>
          <a:xfrm>
            <a:off x="4484587" y="2197740"/>
            <a:ext cx="179692" cy="12345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F7DA99C-CA8E-4870-92DD-30F92B0F6861}"/>
              </a:ext>
            </a:extLst>
          </p:cNvPr>
          <p:cNvCxnSpPr/>
          <p:nvPr/>
        </p:nvCxnSpPr>
        <p:spPr>
          <a:xfrm>
            <a:off x="4469081" y="2287698"/>
            <a:ext cx="179692" cy="12345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B11A31D-7D54-4465-A22B-E39D0973D01B}"/>
              </a:ext>
            </a:extLst>
          </p:cNvPr>
          <p:cNvSpPr txBox="1"/>
          <p:nvPr/>
        </p:nvSpPr>
        <p:spPr>
          <a:xfrm>
            <a:off x="4664279" y="2210927"/>
            <a:ext cx="842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stop-grad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C85CBA-9F42-4F62-8871-F4773D67E378}"/>
              </a:ext>
            </a:extLst>
          </p:cNvPr>
          <p:cNvSpPr txBox="1"/>
          <p:nvPr/>
        </p:nvSpPr>
        <p:spPr>
          <a:xfrm>
            <a:off x="987869" y="1812423"/>
            <a:ext cx="578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grad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EECC237-C301-4491-AE79-C4DCEDC58045}"/>
              </a:ext>
            </a:extLst>
          </p:cNvPr>
          <p:cNvSpPr/>
          <p:nvPr/>
        </p:nvSpPr>
        <p:spPr>
          <a:xfrm>
            <a:off x="9235382" y="2744720"/>
            <a:ext cx="828777" cy="1130371"/>
          </a:xfrm>
          <a:prstGeom prst="rect">
            <a:avLst/>
          </a:prstGeom>
          <a:solidFill>
            <a:srgbClr val="7FD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6" name="사다리꼴 95">
            <a:extLst>
              <a:ext uri="{FF2B5EF4-FFF2-40B4-BE49-F238E27FC236}">
                <a16:creationId xmlns:a16="http://schemas.microsoft.com/office/drawing/2014/main" id="{6616E968-60EA-43F7-AFDB-283641622A26}"/>
              </a:ext>
            </a:extLst>
          </p:cNvPr>
          <p:cNvSpPr/>
          <p:nvPr/>
        </p:nvSpPr>
        <p:spPr>
          <a:xfrm rot="5400000">
            <a:off x="7515125" y="2678687"/>
            <a:ext cx="1790042" cy="1232887"/>
          </a:xfrm>
          <a:prstGeom prst="trapezoid">
            <a:avLst/>
          </a:prstGeom>
          <a:solidFill>
            <a:srgbClr val="FAC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341713E-C4B9-40A4-8855-1CED4AC7AF67}"/>
              </a:ext>
            </a:extLst>
          </p:cNvPr>
          <p:cNvCxnSpPr>
            <a:cxnSpLocks/>
            <a:stCxn id="96" idx="0"/>
            <a:endCxn id="104" idx="1"/>
          </p:cNvCxnSpPr>
          <p:nvPr/>
        </p:nvCxnSpPr>
        <p:spPr>
          <a:xfrm flipV="1">
            <a:off x="9026590" y="3295128"/>
            <a:ext cx="208792" cy="3"/>
          </a:xfrm>
          <a:prstGeom prst="straightConnector1">
            <a:avLst/>
          </a:prstGeom>
          <a:ln>
            <a:solidFill>
              <a:srgbClr val="B78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E63CCAF-7C08-4588-BAC3-065A3FEEF721}"/>
              </a:ext>
            </a:extLst>
          </p:cNvPr>
          <p:cNvSpPr txBox="1"/>
          <p:nvPr/>
        </p:nvSpPr>
        <p:spPr>
          <a:xfrm>
            <a:off x="8002495" y="3141240"/>
            <a:ext cx="84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encoder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56B302D-BA36-4E2B-A07E-09AA1CAA4FC0}"/>
              </a:ext>
            </a:extLst>
          </p:cNvPr>
          <p:cNvSpPr txBox="1"/>
          <p:nvPr/>
        </p:nvSpPr>
        <p:spPr>
          <a:xfrm>
            <a:off x="9235382" y="3141239"/>
            <a:ext cx="969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classifier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3B6C589-BD0E-44AF-B206-28EBCB073C99}"/>
              </a:ext>
            </a:extLst>
          </p:cNvPr>
          <p:cNvSpPr txBox="1"/>
          <p:nvPr/>
        </p:nvSpPr>
        <p:spPr>
          <a:xfrm>
            <a:off x="8065317" y="4097857"/>
            <a:ext cx="81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freezed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F530C4E-6AFA-4F42-8DFE-60269115D921}"/>
              </a:ext>
            </a:extLst>
          </p:cNvPr>
          <p:cNvSpPr txBox="1"/>
          <p:nvPr/>
        </p:nvSpPr>
        <p:spPr>
          <a:xfrm>
            <a:off x="9245009" y="4097857"/>
            <a:ext cx="81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finetuned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7C577790-4048-45F7-91EC-D9D231F52705}"/>
              </a:ext>
            </a:extLst>
          </p:cNvPr>
          <p:cNvCxnSpPr/>
          <p:nvPr/>
        </p:nvCxnSpPr>
        <p:spPr>
          <a:xfrm>
            <a:off x="10064159" y="3295128"/>
            <a:ext cx="422410" cy="0"/>
          </a:xfrm>
          <a:prstGeom prst="straightConnector1">
            <a:avLst/>
          </a:prstGeom>
          <a:ln>
            <a:solidFill>
              <a:srgbClr val="B78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id="{26E038D7-1CFA-4EF3-8429-1FCE84F570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65552" y="2089423"/>
          <a:ext cx="422410" cy="2411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10">
                  <a:extLst>
                    <a:ext uri="{9D8B030D-6E8A-4147-A177-3AD203B41FA5}">
                      <a16:colId xmlns:a16="http://schemas.microsoft.com/office/drawing/2014/main" val="1075805361"/>
                    </a:ext>
                  </a:extLst>
                </a:gridCol>
              </a:tblGrid>
              <a:tr h="30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0.7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678054"/>
                  </a:ext>
                </a:extLst>
              </a:tr>
              <a:tr h="30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564939"/>
                  </a:ext>
                </a:extLst>
              </a:tr>
              <a:tr h="30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353351"/>
                  </a:ext>
                </a:extLst>
              </a:tr>
              <a:tr h="30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342836"/>
                  </a:ext>
                </a:extLst>
              </a:tr>
              <a:tr h="30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00101"/>
                  </a:ext>
                </a:extLst>
              </a:tr>
              <a:tr h="30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55939"/>
                  </a:ext>
                </a:extLst>
              </a:tr>
              <a:tr h="30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0.1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75452"/>
                  </a:ext>
                </a:extLst>
              </a:tr>
              <a:tr h="301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4816"/>
                  </a:ext>
                </a:extLst>
              </a:tr>
            </a:tbl>
          </a:graphicData>
        </a:graphic>
      </p:graphicFrame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4BC8CF21-AD81-4C0B-B59C-6152E278E67C}"/>
              </a:ext>
            </a:extLst>
          </p:cNvPr>
          <p:cNvCxnSpPr>
            <a:cxnSpLocks/>
          </p:cNvCxnSpPr>
          <p:nvPr/>
        </p:nvCxnSpPr>
        <p:spPr>
          <a:xfrm flipV="1">
            <a:off x="5345351" y="3277199"/>
            <a:ext cx="2347519" cy="720768"/>
          </a:xfrm>
          <a:prstGeom prst="bentConnector3">
            <a:avLst/>
          </a:prstGeom>
          <a:ln w="19050">
            <a:solidFill>
              <a:srgbClr val="B78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BF9F0C1C-1854-404D-A69C-096CBABB8916}"/>
              </a:ext>
            </a:extLst>
          </p:cNvPr>
          <p:cNvSpPr txBox="1"/>
          <p:nvPr/>
        </p:nvSpPr>
        <p:spPr>
          <a:xfrm>
            <a:off x="2254693" y="5765367"/>
            <a:ext cx="1449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Raw Audio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or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Spectrogram Image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43ADBF9-FB88-4C5A-A98A-5AC3D40CFE5E}"/>
              </a:ext>
            </a:extLst>
          </p:cNvPr>
          <p:cNvSpPr txBox="1"/>
          <p:nvPr/>
        </p:nvSpPr>
        <p:spPr>
          <a:xfrm>
            <a:off x="1854864" y="5454767"/>
            <a:ext cx="7340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augment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1A63430-E9E6-4568-BE9C-ED1AB649DEBC}"/>
              </a:ext>
            </a:extLst>
          </p:cNvPr>
          <p:cNvSpPr txBox="1"/>
          <p:nvPr/>
        </p:nvSpPr>
        <p:spPr>
          <a:xfrm>
            <a:off x="3404284" y="5469432"/>
            <a:ext cx="73403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augment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7B781C-76BF-415B-BA3A-887B8A8872DF}"/>
              </a:ext>
            </a:extLst>
          </p:cNvPr>
          <p:cNvCxnSpPr>
            <a:cxnSpLocks/>
          </p:cNvCxnSpPr>
          <p:nvPr/>
        </p:nvCxnSpPr>
        <p:spPr>
          <a:xfrm>
            <a:off x="11142595" y="3309905"/>
            <a:ext cx="211205" cy="0"/>
          </a:xfrm>
          <a:prstGeom prst="straightConnector1">
            <a:avLst/>
          </a:prstGeom>
          <a:ln>
            <a:solidFill>
              <a:srgbClr val="B782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B95AA2F-42C7-4A32-BF4E-1FDF0644176A}"/>
              </a:ext>
            </a:extLst>
          </p:cNvPr>
          <p:cNvSpPr txBox="1"/>
          <p:nvPr/>
        </p:nvSpPr>
        <p:spPr>
          <a:xfrm>
            <a:off x="11378793" y="3156016"/>
            <a:ext cx="52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Pop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77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ED5D-422F-4D1B-ABC5-CF23B14A60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3. Method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1970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Audio Augmentation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83AE6-85C2-4FF5-B77F-707FE29F7A04}"/>
              </a:ext>
            </a:extLst>
          </p:cNvPr>
          <p:cNvSpPr txBox="1"/>
          <p:nvPr/>
        </p:nvSpPr>
        <p:spPr>
          <a:xfrm>
            <a:off x="1647491" y="1799760"/>
            <a:ext cx="100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Mix-up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47CE8-1615-43BE-9B90-91B86EF9148D}"/>
              </a:ext>
            </a:extLst>
          </p:cNvPr>
          <p:cNvSpPr txBox="1"/>
          <p:nvPr/>
        </p:nvSpPr>
        <p:spPr>
          <a:xfrm>
            <a:off x="5426986" y="1799762"/>
            <a:ext cx="127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 Pitch Shift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E9E3F-E0CF-469C-9E3D-951E74B76A1E}"/>
              </a:ext>
            </a:extLst>
          </p:cNvPr>
          <p:cNvSpPr txBox="1"/>
          <p:nvPr/>
        </p:nvSpPr>
        <p:spPr>
          <a:xfrm>
            <a:off x="9455945" y="1799760"/>
            <a:ext cx="1797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Time Stretching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D52C5F-3A5B-4B99-ACBE-AC8224DDE173}"/>
              </a:ext>
            </a:extLst>
          </p:cNvPr>
          <p:cNvCxnSpPr/>
          <p:nvPr/>
        </p:nvCxnSpPr>
        <p:spPr>
          <a:xfrm>
            <a:off x="4038833" y="1840539"/>
            <a:ext cx="0" cy="4267491"/>
          </a:xfrm>
          <a:prstGeom prst="line">
            <a:avLst/>
          </a:prstGeom>
          <a:ln w="9525">
            <a:solidFill>
              <a:srgbClr val="FAC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B8296-5FE0-4439-954F-95EA2E884AB0}"/>
              </a:ext>
            </a:extLst>
          </p:cNvPr>
          <p:cNvCxnSpPr/>
          <p:nvPr/>
        </p:nvCxnSpPr>
        <p:spPr>
          <a:xfrm>
            <a:off x="8102833" y="1840539"/>
            <a:ext cx="0" cy="4267491"/>
          </a:xfrm>
          <a:prstGeom prst="line">
            <a:avLst/>
          </a:prstGeom>
          <a:ln w="9525">
            <a:solidFill>
              <a:srgbClr val="FAC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8F4BCFC-C692-4C55-B9AC-74D33B49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8" y="2366248"/>
            <a:ext cx="3843304" cy="3472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C61012-C7F7-4D50-9262-52DD73914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754" y="2171720"/>
            <a:ext cx="3625469" cy="38691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8AE04-16C8-489E-BC42-8C0FDF5DB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363" y="2255761"/>
            <a:ext cx="3477273" cy="378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ED5D-422F-4D1B-ABC5-CF23B14A60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3. Method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Image Augmentation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4E59B5-F0C0-452A-93E7-FD6F10998706}"/>
              </a:ext>
            </a:extLst>
          </p:cNvPr>
          <p:cNvSpPr txBox="1"/>
          <p:nvPr/>
        </p:nvSpPr>
        <p:spPr>
          <a:xfrm>
            <a:off x="1440587" y="1559922"/>
            <a:ext cx="2006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Mix-Up &amp;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CutMix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C4677-25DB-4A8A-903A-5B5EC7B59061}"/>
              </a:ext>
            </a:extLst>
          </p:cNvPr>
          <p:cNvSpPr txBox="1"/>
          <p:nvPr/>
        </p:nvSpPr>
        <p:spPr>
          <a:xfrm>
            <a:off x="6116020" y="1559922"/>
            <a:ext cx="718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 Flip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E2FA97D-20A6-41DD-8E77-2ADA647B0105}"/>
              </a:ext>
            </a:extLst>
          </p:cNvPr>
          <p:cNvCxnSpPr/>
          <p:nvPr/>
        </p:nvCxnSpPr>
        <p:spPr>
          <a:xfrm>
            <a:off x="4813173" y="1984562"/>
            <a:ext cx="0" cy="4267491"/>
          </a:xfrm>
          <a:prstGeom prst="line">
            <a:avLst/>
          </a:prstGeom>
          <a:ln w="9525">
            <a:solidFill>
              <a:srgbClr val="FAC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6C93DC-4587-4F65-A76D-83DB64A3300C}"/>
              </a:ext>
            </a:extLst>
          </p:cNvPr>
          <p:cNvCxnSpPr/>
          <p:nvPr/>
        </p:nvCxnSpPr>
        <p:spPr>
          <a:xfrm>
            <a:off x="8231924" y="1984562"/>
            <a:ext cx="0" cy="4267491"/>
          </a:xfrm>
          <a:prstGeom prst="line">
            <a:avLst/>
          </a:prstGeom>
          <a:ln w="9525">
            <a:solidFill>
              <a:srgbClr val="FACB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F361BA-AF5E-40A0-89DD-FFDACB38FF86}"/>
              </a:ext>
            </a:extLst>
          </p:cNvPr>
          <p:cNvSpPr txBox="1"/>
          <p:nvPr/>
        </p:nvSpPr>
        <p:spPr>
          <a:xfrm>
            <a:off x="9788554" y="1560179"/>
            <a:ext cx="111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Masking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5E8D2-5A33-4546-970C-727C395CE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069" y="2264459"/>
            <a:ext cx="2617940" cy="1740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400189-1143-4386-8F84-B67403DD6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861" y="4310405"/>
            <a:ext cx="2584814" cy="1740929"/>
          </a:xfrm>
          <a:prstGeom prst="rect">
            <a:avLst/>
          </a:prstGeom>
        </p:spPr>
      </p:pic>
      <p:pic>
        <p:nvPicPr>
          <p:cNvPr id="1026" name="Picture 2" descr="Portfolio">
            <a:extLst>
              <a:ext uri="{FF2B5EF4-FFF2-40B4-BE49-F238E27FC236}">
                <a16:creationId xmlns:a16="http://schemas.microsoft.com/office/drawing/2014/main" id="{E724FEC8-BB56-49B8-B3F6-AF87DAF5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2"/>
          <a:stretch/>
        </p:blipFill>
        <p:spPr bwMode="auto">
          <a:xfrm>
            <a:off x="5317549" y="2056132"/>
            <a:ext cx="1908993" cy="138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ortfolio">
            <a:extLst>
              <a:ext uri="{FF2B5EF4-FFF2-40B4-BE49-F238E27FC236}">
                <a16:creationId xmlns:a16="http://schemas.microsoft.com/office/drawing/2014/main" id="{5F880F3A-9DE2-4F7E-A674-995106D66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2"/>
          <a:stretch/>
        </p:blipFill>
        <p:spPr bwMode="auto">
          <a:xfrm rot="10800000">
            <a:off x="5462306" y="3540701"/>
            <a:ext cx="1908995" cy="138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ortfolio">
            <a:extLst>
              <a:ext uri="{FF2B5EF4-FFF2-40B4-BE49-F238E27FC236}">
                <a16:creationId xmlns:a16="http://schemas.microsoft.com/office/drawing/2014/main" id="{E3F23130-1585-43A3-8798-03AFF26EC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95"/>
          <a:stretch/>
        </p:blipFill>
        <p:spPr bwMode="auto">
          <a:xfrm flipH="1">
            <a:off x="5484158" y="5147226"/>
            <a:ext cx="1887143" cy="146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2F0697-975C-4D8D-BD48-A2F20A52F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70" y="1867699"/>
            <a:ext cx="3724677" cy="28815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9B7070-E81C-4AFB-80B7-E87E61EFC1D1}"/>
              </a:ext>
            </a:extLst>
          </p:cNvPr>
          <p:cNvSpPr txBox="1"/>
          <p:nvPr/>
        </p:nvSpPr>
        <p:spPr>
          <a:xfrm>
            <a:off x="7355312" y="2658741"/>
            <a:ext cx="624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Origin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B804F-136B-4AA5-901D-B1FBBD055BFC}"/>
              </a:ext>
            </a:extLst>
          </p:cNvPr>
          <p:cNvSpPr txBox="1"/>
          <p:nvPr/>
        </p:nvSpPr>
        <p:spPr>
          <a:xfrm>
            <a:off x="7421373" y="4146738"/>
            <a:ext cx="574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VFlip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AD0FF5-BBA3-46DC-93D9-0AF8514E6C68}"/>
              </a:ext>
            </a:extLst>
          </p:cNvPr>
          <p:cNvSpPr txBox="1"/>
          <p:nvPr/>
        </p:nvSpPr>
        <p:spPr>
          <a:xfrm>
            <a:off x="7437865" y="5741257"/>
            <a:ext cx="541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HFlip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A1B7C5-68F2-45C1-86CF-36B985F7027D}"/>
              </a:ext>
            </a:extLst>
          </p:cNvPr>
          <p:cNvSpPr txBox="1"/>
          <p:nvPr/>
        </p:nvSpPr>
        <p:spPr>
          <a:xfrm>
            <a:off x="1797094" y="4776420"/>
            <a:ext cx="1112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CutOut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5615B4-8824-4AF0-BF32-9F822F597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082" y="5192272"/>
            <a:ext cx="1595665" cy="14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1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ED5D-422F-4D1B-ABC5-CF23B14A60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3. Method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Augmentation Results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FAADB4-A3FC-4418-88CC-F0486640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5" y="1664451"/>
            <a:ext cx="10952849" cy="1251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F326D6-DB01-413C-95F0-63A07FD22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23" y="5084968"/>
            <a:ext cx="10996742" cy="12601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87BC9F-176E-4B9E-9B4E-B1856A5DF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23" y="3383827"/>
            <a:ext cx="10936071" cy="124272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5BEEBA-E585-4ECC-956B-D35481AB50FD}"/>
              </a:ext>
            </a:extLst>
          </p:cNvPr>
          <p:cNvSpPr txBox="1"/>
          <p:nvPr/>
        </p:nvSpPr>
        <p:spPr>
          <a:xfrm>
            <a:off x="659934" y="1363829"/>
            <a:ext cx="1426129" cy="307777"/>
          </a:xfrm>
          <a:prstGeom prst="rect">
            <a:avLst/>
          </a:prstGeom>
          <a:noFill/>
          <a:ln w="12700">
            <a:solidFill>
              <a:srgbClr val="FACBC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Original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07F1D3-574D-47BF-85E5-270EDF7E9EB8}"/>
              </a:ext>
            </a:extLst>
          </p:cNvPr>
          <p:cNvSpPr txBox="1"/>
          <p:nvPr/>
        </p:nvSpPr>
        <p:spPr>
          <a:xfrm>
            <a:off x="659934" y="3053466"/>
            <a:ext cx="1426129" cy="307777"/>
          </a:xfrm>
          <a:prstGeom prst="rect">
            <a:avLst/>
          </a:prstGeom>
          <a:noFill/>
          <a:ln w="12700">
            <a:solidFill>
              <a:srgbClr val="FACBC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Image Aug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DF2796-E773-41AE-B266-1F22471B9D56}"/>
              </a:ext>
            </a:extLst>
          </p:cNvPr>
          <p:cNvSpPr txBox="1"/>
          <p:nvPr/>
        </p:nvSpPr>
        <p:spPr>
          <a:xfrm>
            <a:off x="659934" y="4777191"/>
            <a:ext cx="1426129" cy="307777"/>
          </a:xfrm>
          <a:prstGeom prst="rect">
            <a:avLst/>
          </a:prstGeom>
          <a:noFill/>
          <a:ln w="12700">
            <a:solidFill>
              <a:srgbClr val="FACBC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Audio Aug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74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ED5D-422F-4D1B-ABC5-CF23B14A60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70570-8D4D-4703-BD5A-9022D929704F}"/>
              </a:ext>
            </a:extLst>
          </p:cNvPr>
          <p:cNvSpPr txBox="1"/>
          <p:nvPr/>
        </p:nvSpPr>
        <p:spPr>
          <a:xfrm>
            <a:off x="4487701" y="3118517"/>
            <a:ext cx="3216598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스퀘어_ac Bold" panose="020B0600000101010101" pitchFamily="50" charset="-127"/>
                <a:cs typeface="Arial" panose="020B0604020202020204" pitchFamily="34" charset="0"/>
              </a:rPr>
              <a:t>4. Experiment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CCB46F-B941-46BA-B36E-83EDC6DF5DD3}"/>
              </a:ext>
            </a:extLst>
          </p:cNvPr>
          <p:cNvGrpSpPr/>
          <p:nvPr/>
        </p:nvGrpSpPr>
        <p:grpSpPr>
          <a:xfrm>
            <a:off x="4691543" y="3710908"/>
            <a:ext cx="2808911" cy="117446"/>
            <a:chOff x="4691544" y="3120647"/>
            <a:chExt cx="2808911" cy="11744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F72F31-7B24-4D36-951D-6B75F517CAF3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EA8A4681-205F-434C-BCE6-AF5FC38BD1F3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037B5C9-6C50-4292-A205-8241D6E58D9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DCA43EB-0DEF-4C67-8CAB-FD69ADEDF2F6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4BA0B1B-12B7-4703-811C-7D658BC61DD3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65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ED5D-422F-4D1B-ABC5-CF23B14A60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Dataset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2673D9-AE76-43D3-BF1D-2C4E48765A53}"/>
              </a:ext>
            </a:extLst>
          </p:cNvPr>
          <p:cNvSpPr txBox="1"/>
          <p:nvPr/>
        </p:nvSpPr>
        <p:spPr>
          <a:xfrm>
            <a:off x="405917" y="2358749"/>
            <a:ext cx="10810164" cy="12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Finetuning (Transfer Learning) Dataset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: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FMA_small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8,000 tracks of 30s, 8 balanced genres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 ( Rock, Electronic, Experimental, Hip-Hop, Folk, Instrumental, Pop, International 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735EF5-A5EF-442C-8382-5A931525072B}"/>
              </a:ext>
            </a:extLst>
          </p:cNvPr>
          <p:cNvSpPr txBox="1"/>
          <p:nvPr/>
        </p:nvSpPr>
        <p:spPr>
          <a:xfrm>
            <a:off x="405917" y="1040631"/>
            <a:ext cx="11464505" cy="1256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Pretraining (SSL) Dataset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 :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FMA_medium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25,000 tracks of 30s, 16 unbalanced genres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Rock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Electronic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Experimental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Hip-Hop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Classical,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Folk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Old-Time, Jazz,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Instrumental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Pop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Country, RnB, Spoken, Blues, Easy Listening, 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International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)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47D8-81AB-4CE0-9698-3DAE0FED8D04}"/>
              </a:ext>
            </a:extLst>
          </p:cNvPr>
          <p:cNvSpPr txBox="1"/>
          <p:nvPr/>
        </p:nvSpPr>
        <p:spPr>
          <a:xfrm>
            <a:off x="219236" y="387021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Experimental Setup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5712AF0-B095-4F27-8E41-267BB3F3BF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21501" y="4398101"/>
          <a:ext cx="4218626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822">
                  <a:extLst>
                    <a:ext uri="{9D8B030D-6E8A-4147-A177-3AD203B41FA5}">
                      <a16:colId xmlns:a16="http://schemas.microsoft.com/office/drawing/2014/main" val="3172224728"/>
                    </a:ext>
                  </a:extLst>
                </a:gridCol>
                <a:gridCol w="657389">
                  <a:extLst>
                    <a:ext uri="{9D8B030D-6E8A-4147-A177-3AD203B41FA5}">
                      <a16:colId xmlns:a16="http://schemas.microsoft.com/office/drawing/2014/main" val="4002619883"/>
                    </a:ext>
                  </a:extLst>
                </a:gridCol>
                <a:gridCol w="1304567">
                  <a:extLst>
                    <a:ext uri="{9D8B030D-6E8A-4147-A177-3AD203B41FA5}">
                      <a16:colId xmlns:a16="http://schemas.microsoft.com/office/drawing/2014/main" val="3811182371"/>
                    </a:ext>
                  </a:extLst>
                </a:gridCol>
                <a:gridCol w="1182848">
                  <a:extLst>
                    <a:ext uri="{9D8B030D-6E8A-4147-A177-3AD203B41FA5}">
                      <a16:colId xmlns:a16="http://schemas.microsoft.com/office/drawing/2014/main" val="370342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Epochs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Momentum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18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1e-4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0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Optimizer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SGD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Backbone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[‘resnet50’,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‘resnet101’,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‘resnet152’]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88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Learning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Rate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[‘audio’,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‘image’]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300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Single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FMA_medium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556679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78F50B4-864F-432B-A189-6C1E9483F5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61353" y="4646655"/>
          <a:ext cx="3818611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487">
                  <a:extLst>
                    <a:ext uri="{9D8B030D-6E8A-4147-A177-3AD203B41FA5}">
                      <a16:colId xmlns:a16="http://schemas.microsoft.com/office/drawing/2014/main" val="3172224728"/>
                    </a:ext>
                  </a:extLst>
                </a:gridCol>
                <a:gridCol w="687895">
                  <a:extLst>
                    <a:ext uri="{9D8B030D-6E8A-4147-A177-3AD203B41FA5}">
                      <a16:colId xmlns:a16="http://schemas.microsoft.com/office/drawing/2014/main" val="4002619883"/>
                    </a:ext>
                  </a:extLst>
                </a:gridCol>
                <a:gridCol w="1098960">
                  <a:extLst>
                    <a:ext uri="{9D8B030D-6E8A-4147-A177-3AD203B41FA5}">
                      <a16:colId xmlns:a16="http://schemas.microsoft.com/office/drawing/2014/main" val="3811182371"/>
                    </a:ext>
                  </a:extLst>
                </a:gridCol>
                <a:gridCol w="1070269">
                  <a:extLst>
                    <a:ext uri="{9D8B030D-6E8A-4147-A177-3AD203B41FA5}">
                      <a16:colId xmlns:a16="http://schemas.microsoft.com/office/drawing/2014/main" val="370342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Epochs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Momentum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18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Weight Decay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1e-4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0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Optimizer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SGD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Learning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Rate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0.0001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88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Single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3001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661E81-8D3D-408F-B7FE-ECF50ED3FE29}"/>
              </a:ext>
            </a:extLst>
          </p:cNvPr>
          <p:cNvSpPr txBox="1"/>
          <p:nvPr/>
        </p:nvSpPr>
        <p:spPr>
          <a:xfrm>
            <a:off x="1140903" y="4161905"/>
            <a:ext cx="3818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[Table 1] Pre-training Setting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D10AF-8A20-4286-A86A-D0A7FB7F15B1}"/>
              </a:ext>
            </a:extLst>
          </p:cNvPr>
          <p:cNvSpPr txBox="1"/>
          <p:nvPr/>
        </p:nvSpPr>
        <p:spPr>
          <a:xfrm>
            <a:off x="6878973" y="4405542"/>
            <a:ext cx="3818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[Table 2] Transfer Learning Setting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15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ED5D-422F-4D1B-ABC5-CF23B14A60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574F84D-EE50-4B0B-81B7-329D0D8076A8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Experiment Result – Audio Aug vs. Image Aug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9AD36FC-C3CC-4043-8CCB-A11AEE67DB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00684" y="1592843"/>
          <a:ext cx="881940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388">
                  <a:extLst>
                    <a:ext uri="{9D8B030D-6E8A-4147-A177-3AD203B41FA5}">
                      <a16:colId xmlns:a16="http://schemas.microsoft.com/office/drawing/2014/main" val="3753487035"/>
                    </a:ext>
                  </a:extLst>
                </a:gridCol>
                <a:gridCol w="1250306">
                  <a:extLst>
                    <a:ext uri="{9D8B030D-6E8A-4147-A177-3AD203B41FA5}">
                      <a16:colId xmlns:a16="http://schemas.microsoft.com/office/drawing/2014/main" val="128551671"/>
                    </a:ext>
                  </a:extLst>
                </a:gridCol>
                <a:gridCol w="1208015">
                  <a:extLst>
                    <a:ext uri="{9D8B030D-6E8A-4147-A177-3AD203B41FA5}">
                      <a16:colId xmlns:a16="http://schemas.microsoft.com/office/drawing/2014/main" val="3025779773"/>
                    </a:ext>
                  </a:extLst>
                </a:gridCol>
                <a:gridCol w="1173513">
                  <a:extLst>
                    <a:ext uri="{9D8B030D-6E8A-4147-A177-3AD203B41FA5}">
                      <a16:colId xmlns:a16="http://schemas.microsoft.com/office/drawing/2014/main" val="1347433555"/>
                    </a:ext>
                  </a:extLst>
                </a:gridCol>
                <a:gridCol w="1015068">
                  <a:extLst>
                    <a:ext uri="{9D8B030D-6E8A-4147-A177-3AD203B41FA5}">
                      <a16:colId xmlns:a16="http://schemas.microsoft.com/office/drawing/2014/main" val="2526925083"/>
                    </a:ext>
                  </a:extLst>
                </a:gridCol>
                <a:gridCol w="1233181">
                  <a:extLst>
                    <a:ext uri="{9D8B030D-6E8A-4147-A177-3AD203B41FA5}">
                      <a16:colId xmlns:a16="http://schemas.microsoft.com/office/drawing/2014/main" val="3159053282"/>
                    </a:ext>
                  </a:extLst>
                </a:gridCol>
                <a:gridCol w="1057013">
                  <a:extLst>
                    <a:ext uri="{9D8B030D-6E8A-4147-A177-3AD203B41FA5}">
                      <a16:colId xmlns:a16="http://schemas.microsoft.com/office/drawing/2014/main" val="3506981367"/>
                    </a:ext>
                  </a:extLst>
                </a:gridCol>
                <a:gridCol w="958918">
                  <a:extLst>
                    <a:ext uri="{9D8B030D-6E8A-4147-A177-3AD203B41FA5}">
                      <a16:colId xmlns:a16="http://schemas.microsoft.com/office/drawing/2014/main" val="142743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Backbone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Pretraining Dataset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Transfer Learning Dataset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Acc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4694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Resnet50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Audio(Baseline)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FMA_medium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0.325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3084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Image(Ours)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FMA_medium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0.354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0.359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0.361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0.359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8480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Audio(Baseline)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0.253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0.255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0.229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0.241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3934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Image(Ours)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0.262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0.267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0.279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0.273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67244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15AF6FA-DBD0-4498-A083-BD76F59E355D}"/>
              </a:ext>
            </a:extLst>
          </p:cNvPr>
          <p:cNvSpPr txBox="1"/>
          <p:nvPr/>
        </p:nvSpPr>
        <p:spPr>
          <a:xfrm>
            <a:off x="1417739" y="1346622"/>
            <a:ext cx="3818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[Table 3] Baseline And Our Works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8095CE-F685-4EBB-97A9-2C15A9E60BC0}"/>
              </a:ext>
            </a:extLst>
          </p:cNvPr>
          <p:cNvSpPr/>
          <p:nvPr/>
        </p:nvSpPr>
        <p:spPr>
          <a:xfrm>
            <a:off x="19197" y="650186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[10] Hu, Hao,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Liqiang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Wang, and Guo-Jun Qi. "Learning to adaptively scale recurrent neural networks." </a:t>
            </a:r>
            <a:r>
              <a:rPr kumimoji="0" lang="en-US" altLang="ko-KR" sz="7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Proceedings of the AAAI Conference on Artificial Intelligence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Vol. 33. No. 01. 2019.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[11] Tran, </a:t>
            </a:r>
            <a:r>
              <a:rPr kumimoji="0" lang="en-US" altLang="ko-KR" sz="7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Dat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Thanh, et al. "Attention-based neural bag-of-features learning for sequence data." </a:t>
            </a:r>
            <a:r>
              <a:rPr kumimoji="0" lang="en-US" altLang="ko-KR" sz="700" b="0" i="1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IEEE Access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 10 (2022): 45542-45552.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7D087-3678-4438-A89E-DAD04EE0CCEC}"/>
              </a:ext>
            </a:extLst>
          </p:cNvPr>
          <p:cNvSpPr txBox="1"/>
          <p:nvPr/>
        </p:nvSpPr>
        <p:spPr>
          <a:xfrm>
            <a:off x="317839" y="3880006"/>
            <a:ext cx="5778161" cy="231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Hu et al.,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[10]</a:t>
            </a:r>
          </a:p>
          <a:p>
            <a:pPr marL="685800" marR="0" lvl="1" indent="-2286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RNN based model</a:t>
            </a:r>
          </a:p>
          <a:p>
            <a:pPr marL="685800" marR="0" lvl="1" indent="-2286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They proposed </a:t>
            </a:r>
            <a:r>
              <a: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Adaptively Scaled Recurrent Neural Networks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(ASRNN)</a:t>
            </a:r>
          </a:p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Tran et al.,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[11]</a:t>
            </a:r>
          </a:p>
          <a:p>
            <a:pPr marL="685800" marR="0" lvl="1" indent="-2286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2D Attention based model</a:t>
            </a:r>
          </a:p>
          <a:p>
            <a:pPr marL="685800" marR="0" lvl="1" indent="-2286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They used convolution networks as feature extractor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7B2ABAC-660C-43FF-8050-5BA2790B3B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04216" y="4593684"/>
          <a:ext cx="4545706" cy="1135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612">
                  <a:extLst>
                    <a:ext uri="{9D8B030D-6E8A-4147-A177-3AD203B41FA5}">
                      <a16:colId xmlns:a16="http://schemas.microsoft.com/office/drawing/2014/main" val="3753487035"/>
                    </a:ext>
                  </a:extLst>
                </a:gridCol>
                <a:gridCol w="1686461">
                  <a:extLst>
                    <a:ext uri="{9D8B030D-6E8A-4147-A177-3AD203B41FA5}">
                      <a16:colId xmlns:a16="http://schemas.microsoft.com/office/drawing/2014/main" val="490462628"/>
                    </a:ext>
                  </a:extLst>
                </a:gridCol>
                <a:gridCol w="1296633">
                  <a:extLst>
                    <a:ext uri="{9D8B030D-6E8A-4147-A177-3AD203B41FA5}">
                      <a16:colId xmlns:a16="http://schemas.microsoft.com/office/drawing/2014/main" val="128551671"/>
                    </a:ext>
                  </a:extLst>
                </a:gridCol>
              </a:tblGrid>
              <a:tr h="341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46945"/>
                  </a:ext>
                </a:extLst>
              </a:tr>
              <a:tr h="369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Hu et al.,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Supervised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Learning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42.4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308444"/>
                  </a:ext>
                </a:extLst>
              </a:tr>
              <a:tr h="4248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Tran et al.,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42.67</a:t>
                      </a:r>
                      <a:r>
                        <a:rPr lang="en-US" altLang="ko-KR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±1.23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1706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CB69309-1CA5-43F8-A78A-8F21D63290DE}"/>
              </a:ext>
            </a:extLst>
          </p:cNvPr>
          <p:cNvSpPr txBox="1"/>
          <p:nvPr/>
        </p:nvSpPr>
        <p:spPr>
          <a:xfrm>
            <a:off x="6501475" y="4347463"/>
            <a:ext cx="3818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[Table 4] Comparison to Supervised Learning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43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AED5D-422F-4D1B-ABC5-CF23B14A60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effectLst/>
                <a:uLnTx/>
                <a:uFillTx/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4. Experiment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63636"/>
              </a:solidFill>
              <a:effectLst/>
              <a:uLnTx/>
              <a:uFillTx/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574F84D-EE50-4B0B-81B7-329D0D8076A8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Experiment Result – Various Backbone Network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1D5C064-8EF8-4C02-9B71-2D3899640D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00684" y="1354735"/>
          <a:ext cx="8819402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388">
                  <a:extLst>
                    <a:ext uri="{9D8B030D-6E8A-4147-A177-3AD203B41FA5}">
                      <a16:colId xmlns:a16="http://schemas.microsoft.com/office/drawing/2014/main" val="3753487035"/>
                    </a:ext>
                  </a:extLst>
                </a:gridCol>
                <a:gridCol w="1250306">
                  <a:extLst>
                    <a:ext uri="{9D8B030D-6E8A-4147-A177-3AD203B41FA5}">
                      <a16:colId xmlns:a16="http://schemas.microsoft.com/office/drawing/2014/main" val="128551671"/>
                    </a:ext>
                  </a:extLst>
                </a:gridCol>
                <a:gridCol w="1208015">
                  <a:extLst>
                    <a:ext uri="{9D8B030D-6E8A-4147-A177-3AD203B41FA5}">
                      <a16:colId xmlns:a16="http://schemas.microsoft.com/office/drawing/2014/main" val="3025779773"/>
                    </a:ext>
                  </a:extLst>
                </a:gridCol>
                <a:gridCol w="1173513">
                  <a:extLst>
                    <a:ext uri="{9D8B030D-6E8A-4147-A177-3AD203B41FA5}">
                      <a16:colId xmlns:a16="http://schemas.microsoft.com/office/drawing/2014/main" val="1347433555"/>
                    </a:ext>
                  </a:extLst>
                </a:gridCol>
                <a:gridCol w="1015068">
                  <a:extLst>
                    <a:ext uri="{9D8B030D-6E8A-4147-A177-3AD203B41FA5}">
                      <a16:colId xmlns:a16="http://schemas.microsoft.com/office/drawing/2014/main" val="2526925083"/>
                    </a:ext>
                  </a:extLst>
                </a:gridCol>
                <a:gridCol w="1233181">
                  <a:extLst>
                    <a:ext uri="{9D8B030D-6E8A-4147-A177-3AD203B41FA5}">
                      <a16:colId xmlns:a16="http://schemas.microsoft.com/office/drawing/2014/main" val="3159053282"/>
                    </a:ext>
                  </a:extLst>
                </a:gridCol>
                <a:gridCol w="1057013">
                  <a:extLst>
                    <a:ext uri="{9D8B030D-6E8A-4147-A177-3AD203B41FA5}">
                      <a16:colId xmlns:a16="http://schemas.microsoft.com/office/drawing/2014/main" val="3506981367"/>
                    </a:ext>
                  </a:extLst>
                </a:gridCol>
                <a:gridCol w="958918">
                  <a:extLst>
                    <a:ext uri="{9D8B030D-6E8A-4147-A177-3AD203B41FA5}">
                      <a16:colId xmlns:a16="http://schemas.microsoft.com/office/drawing/2014/main" val="142743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Backbone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Pretraining Dataset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Transfer Learning Dataset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4694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Resnet50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FMA_medium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0.325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3084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Image(Ours)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0.354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0.359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 dirty="0">
                          <a:solidFill>
                            <a:schemeClr val="tx1"/>
                          </a:solidFill>
                        </a:rPr>
                        <a:t>0.361</a:t>
                      </a:r>
                      <a:endParaRPr lang="ko-KR" altLang="en-US" sz="12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 dirty="0">
                          <a:solidFill>
                            <a:schemeClr val="tx1"/>
                          </a:solidFill>
                        </a:rPr>
                        <a:t>0.359</a:t>
                      </a:r>
                      <a:endParaRPr lang="ko-KR" altLang="en-US" sz="12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8480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0.253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0.255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0.229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0.241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3934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Image(Ours)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0.262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0.267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0.279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0.273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6724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Resnet101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FMA_medium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0.332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0.335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0.336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0.335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8966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Image(Ours)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0.331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47924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0.242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0.246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0.231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92223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Image(Ours)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0.270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0.278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0.272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0.274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68768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Resnet152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FMA_medium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0.352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0.353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0.352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0.352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5175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Image(Ours)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 dirty="0">
                          <a:solidFill>
                            <a:schemeClr val="tx1"/>
                          </a:solidFill>
                        </a:rPr>
                        <a:t>0.357</a:t>
                      </a:r>
                      <a:endParaRPr lang="ko-KR" altLang="en-US" sz="12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sng" dirty="0">
                          <a:solidFill>
                            <a:schemeClr val="tx1"/>
                          </a:solidFill>
                        </a:rPr>
                        <a:t>0.362</a:t>
                      </a:r>
                      <a:endParaRPr lang="ko-KR" altLang="en-US" sz="1200" b="1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0.356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0.358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0609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Audio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FMA_small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0.234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0.238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9370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Image(Ours)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0.251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0.258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0.222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u="sng" dirty="0">
                          <a:solidFill>
                            <a:schemeClr val="tx1"/>
                          </a:solidFill>
                        </a:rPr>
                        <a:t>0.239</a:t>
                      </a:r>
                      <a:endParaRPr lang="ko-KR" altLang="en-US" sz="1200" b="0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5507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84C5760-195C-4770-93CD-421E690AEFC8}"/>
              </a:ext>
            </a:extLst>
          </p:cNvPr>
          <p:cNvSpPr txBox="1"/>
          <p:nvPr/>
        </p:nvSpPr>
        <p:spPr>
          <a:xfrm>
            <a:off x="1418644" y="1116903"/>
            <a:ext cx="3818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Table 5]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Various Backbone And Augmentation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03C4F-72D6-4FA7-B136-4FD4BAF126CE}"/>
              </a:ext>
            </a:extLst>
          </p:cNvPr>
          <p:cNvSpPr txBox="1"/>
          <p:nvPr/>
        </p:nvSpPr>
        <p:spPr>
          <a:xfrm>
            <a:off x="1433571" y="6418129"/>
            <a:ext cx="8683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※ Bold means that it performed best among the evaluation metrics.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※ Underline means the metrics that performed better among the two models using the same backbone and data.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" panose="020B0502040204020203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43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12216-3727-4B67-81B0-C97241F48650}"/>
              </a:ext>
            </a:extLst>
          </p:cNvPr>
          <p:cNvSpPr txBox="1"/>
          <p:nvPr/>
        </p:nvSpPr>
        <p:spPr>
          <a:xfrm>
            <a:off x="0" y="130310"/>
            <a:ext cx="2261407" cy="74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500" dirty="0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FBB5A-C318-4960-9A32-A33B28DDB8BB}"/>
              </a:ext>
            </a:extLst>
          </p:cNvPr>
          <p:cNvSpPr txBox="1"/>
          <p:nvPr/>
        </p:nvSpPr>
        <p:spPr>
          <a:xfrm>
            <a:off x="2178744" y="1171695"/>
            <a:ext cx="4577766" cy="609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Introduction  </a:t>
            </a: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altLang="ko-KR" sz="1100" dirty="0"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Background</a:t>
            </a: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Problem Definition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dirty="0">
                <a:latin typeface="Arial" panose="020B0604020202020204" pitchFamily="34" charset="0"/>
                <a:ea typeface="나눔스퀘어_ac Bold" panose="020B0600000101010101" pitchFamily="50" charset="-127"/>
                <a:cs typeface="Arial" panose="020B0604020202020204" pitchFamily="34" charset="0"/>
              </a:rPr>
              <a:t>Related Work </a:t>
            </a: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Self-Supervised Learning</a:t>
            </a: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Siamese Network</a:t>
            </a: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SimCLR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, BYOL,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SimSiam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Self-Supervised Learning for Music Classification</a:t>
            </a:r>
            <a:endParaRPr lang="en-US" altLang="ko-KR" sz="1100" dirty="0"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dirty="0">
                <a:latin typeface="Arial" panose="020B0604020202020204" pitchFamily="34" charset="0"/>
                <a:ea typeface="나눔스퀘어_ac Bold" panose="020B0600000101010101" pitchFamily="50" charset="-127"/>
                <a:cs typeface="Arial" panose="020B0604020202020204" pitchFamily="34" charset="0"/>
              </a:rPr>
              <a:t>Method</a:t>
            </a: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altLang="ko-K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Architecture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altLang="ko-K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Augmentation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altLang="ko-K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Augmentation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altLang="ko-K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Augmentation Results</a:t>
            </a:r>
            <a:endParaRPr lang="en-US" altLang="ko-KR" sz="1100" dirty="0"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2D308-B537-46EE-93B3-739551688BF9}"/>
              </a:ext>
            </a:extLst>
          </p:cNvPr>
          <p:cNvSpPr txBox="1"/>
          <p:nvPr/>
        </p:nvSpPr>
        <p:spPr>
          <a:xfrm>
            <a:off x="6872747" y="1171695"/>
            <a:ext cx="4577766" cy="320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 startAt="4"/>
            </a:pPr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Experiment</a:t>
            </a: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Dataset</a:t>
            </a:r>
            <a:endParaRPr lang="en-US" altLang="ko-KR" sz="1100" dirty="0">
              <a:latin typeface="Arial" panose="020B0604020202020204" pitchFamily="34" charset="0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Experimental Setup</a:t>
            </a: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Result</a:t>
            </a:r>
            <a:endParaRPr lang="en-US" altLang="ko-KR" sz="1100" dirty="0"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 startAt="4"/>
            </a:pPr>
            <a:r>
              <a:rPr lang="en-US" altLang="ko-KR" dirty="0"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Discussion &amp; Conclusion</a:t>
            </a: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Discussion</a:t>
            </a:r>
            <a:endParaRPr lang="en-US" altLang="ko-KR" sz="1100" dirty="0">
              <a:latin typeface="Arial" panose="020B0604020202020204" pitchFamily="34" charset="0"/>
              <a:ea typeface="나눔스퀘어_ac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| Conclusion</a:t>
            </a:r>
            <a:endParaRPr lang="en-US" altLang="ko-KR" sz="1100" dirty="0"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471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70570-8D4D-4703-BD5A-9022D929704F}"/>
              </a:ext>
            </a:extLst>
          </p:cNvPr>
          <p:cNvSpPr txBox="1"/>
          <p:nvPr/>
        </p:nvSpPr>
        <p:spPr>
          <a:xfrm>
            <a:off x="4487701" y="3118517"/>
            <a:ext cx="3216598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나눔스퀘어_ac Bold" panose="020B0600000101010101" pitchFamily="50" charset="-127"/>
                <a:cs typeface="Arial" panose="020B0604020202020204" pitchFamily="34" charset="0"/>
              </a:rPr>
              <a:t>5. Discussion &amp; Conclusion</a:t>
            </a:r>
            <a:endParaRPr lang="ko-KR" altLang="en-US" dirty="0"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CCB46F-B941-46BA-B36E-83EDC6DF5DD3}"/>
              </a:ext>
            </a:extLst>
          </p:cNvPr>
          <p:cNvGrpSpPr/>
          <p:nvPr/>
        </p:nvGrpSpPr>
        <p:grpSpPr>
          <a:xfrm>
            <a:off x="4691543" y="3710908"/>
            <a:ext cx="2808911" cy="117446"/>
            <a:chOff x="4691544" y="3120647"/>
            <a:chExt cx="2808911" cy="11744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F72F31-7B24-4D36-951D-6B75F517CAF3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EA8A4681-205F-434C-BCE6-AF5FC38BD1F3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037B5C9-6C50-4292-A205-8241D6E58D9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DCA43EB-0DEF-4C67-8CAB-FD69ADEDF2F6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4BA0B1B-12B7-4703-811C-7D658BC61DD3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81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3636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5. Discussion &amp; Conclusion</a:t>
            </a:r>
            <a:endParaRPr lang="ko-KR" altLang="en-US" sz="2000" dirty="0">
              <a:solidFill>
                <a:srgbClr val="363636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Discussion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255BC-AB24-480D-BD38-DB3A244AC542}"/>
              </a:ext>
            </a:extLst>
          </p:cNvPr>
          <p:cNvSpPr txBox="1"/>
          <p:nvPr/>
        </p:nvSpPr>
        <p:spPr>
          <a:xfrm>
            <a:off x="668774" y="1228864"/>
            <a:ext cx="11614651" cy="203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Due to the lack of computing resources, pre-train could not be performed using larger data.</a:t>
            </a:r>
          </a:p>
          <a:p>
            <a:pPr>
              <a:lnSpc>
                <a:spcPct val="200000"/>
              </a:lnSpc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FMA_medium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(25K, ours), Google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AudioSet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(2.1M, Wu et al.,), Million Songs(1M, Zhao et al.,)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Not identified the effect of each image augmentation or their combination on improving classification performance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During the transfer learning stage, genre classification was not performed using other data</a:t>
            </a:r>
          </a:p>
          <a:p>
            <a:pPr>
              <a:lnSpc>
                <a:spcPct val="200000"/>
              </a:lnSpc>
            </a:pPr>
            <a:endParaRPr lang="en-US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9F383-987B-4608-A50A-84116A6FD912}"/>
              </a:ext>
            </a:extLst>
          </p:cNvPr>
          <p:cNvSpPr txBox="1"/>
          <p:nvPr/>
        </p:nvSpPr>
        <p:spPr>
          <a:xfrm>
            <a:off x="219236" y="3422615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Conclusion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2E0EF0-C48F-44DB-8FE6-5D5D2A2908F7}"/>
              </a:ext>
            </a:extLst>
          </p:cNvPr>
          <p:cNvSpPr txBox="1"/>
          <p:nvPr/>
        </p:nvSpPr>
        <p:spPr>
          <a:xfrm>
            <a:off x="668774" y="3813721"/>
            <a:ext cx="142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D724A-AA5A-42C6-8699-926F7BD4B1E5}"/>
              </a:ext>
            </a:extLst>
          </p:cNvPr>
          <p:cNvSpPr txBox="1"/>
          <p:nvPr/>
        </p:nvSpPr>
        <p:spPr>
          <a:xfrm>
            <a:off x="668773" y="4112363"/>
            <a:ext cx="11614651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The first studies to use the Image Augmentation technique for audio data in the SSL application of the music domain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Drives slightly better performance compared to the performance using audio Augmentation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Fully worth attempting an image augmentation methodology for SSL learning using audio data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Image Augmentation is the most researched area, so it can be applied to Audio in various ways in the future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Easy to interpret because visualization is possible.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38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3636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5. Discussion &amp; Conclusion</a:t>
            </a:r>
            <a:endParaRPr lang="ko-KR" altLang="en-US" sz="2000" dirty="0">
              <a:solidFill>
                <a:srgbClr val="363636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Conclusion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E9C67-E339-45DF-BF1B-BD936B6977F8}"/>
              </a:ext>
            </a:extLst>
          </p:cNvPr>
          <p:cNvSpPr txBox="1"/>
          <p:nvPr/>
        </p:nvSpPr>
        <p:spPr>
          <a:xfrm>
            <a:off x="677566" y="1533664"/>
            <a:ext cx="11614651" cy="2030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More diverse Self-Training structures and methodologies can be introduced</a:t>
            </a:r>
          </a:p>
          <a:p>
            <a:pPr>
              <a:lnSpc>
                <a:spcPct val="200000"/>
              </a:lnSpc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MoCo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v3, SSL-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MoBY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), DINO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Apply more diverse Image Augmentation to the Audio Spectrogram</a:t>
            </a:r>
          </a:p>
          <a:p>
            <a:pPr>
              <a:lnSpc>
                <a:spcPct val="200000"/>
              </a:lnSpc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Gauss Noise, Cutout, Blur …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Experiments can be conducted by changing the combination of Augmentation to compare and analyze the impact on performance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A3A79-070F-44CC-A476-9F0CE4FBC51D}"/>
              </a:ext>
            </a:extLst>
          </p:cNvPr>
          <p:cNvSpPr txBox="1"/>
          <p:nvPr/>
        </p:nvSpPr>
        <p:spPr>
          <a:xfrm>
            <a:off x="668774" y="1222921"/>
            <a:ext cx="142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6DD621-1B63-4B68-8EB3-0F125437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607" y="4016194"/>
            <a:ext cx="4205828" cy="18884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DC890D-5A42-43A3-8679-70A9BE27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745" y="4099638"/>
            <a:ext cx="2984943" cy="17215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F60D6E-81FA-4E18-9064-8409848B9A02}"/>
              </a:ext>
            </a:extLst>
          </p:cNvPr>
          <p:cNvSpPr/>
          <p:nvPr/>
        </p:nvSpPr>
        <p:spPr>
          <a:xfrm>
            <a:off x="1797094" y="5904632"/>
            <a:ext cx="9144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Chen, Ting et al. “A Simple Framework for Contrastive Learning of Visual Representations.” </a:t>
            </a:r>
            <a:r>
              <a:rPr lang="en-US" altLang="ko-KR" sz="7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abs/2002.05709 (2020): n. </a:t>
            </a:r>
            <a:r>
              <a:rPr lang="en-US" altLang="ko-KR" sz="7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01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7C70570-8D4D-4703-BD5A-9022D929704F}"/>
              </a:ext>
            </a:extLst>
          </p:cNvPr>
          <p:cNvSpPr txBox="1"/>
          <p:nvPr/>
        </p:nvSpPr>
        <p:spPr>
          <a:xfrm>
            <a:off x="4470923" y="3623895"/>
            <a:ext cx="3216598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Arial" panose="020B0604020202020204" pitchFamily="34" charset="0"/>
                <a:ea typeface="나눔스퀘어_ac Bold" panose="020B0600000101010101" pitchFamily="50" charset="-127"/>
                <a:cs typeface="Arial" panose="020B0604020202020204" pitchFamily="34" charset="0"/>
              </a:rPr>
              <a:t>Q &amp; A</a:t>
            </a:r>
            <a:endParaRPr lang="ko-KR" altLang="en-US" sz="2800" dirty="0"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CB46F-B941-46BA-B36E-83EDC6DF5DD3}"/>
              </a:ext>
            </a:extLst>
          </p:cNvPr>
          <p:cNvGrpSpPr/>
          <p:nvPr/>
        </p:nvGrpSpPr>
        <p:grpSpPr>
          <a:xfrm>
            <a:off x="4657987" y="3496840"/>
            <a:ext cx="2808911" cy="117446"/>
            <a:chOff x="4691544" y="3120647"/>
            <a:chExt cx="2808911" cy="11744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9F72F31-7B24-4D36-951D-6B75F517CAF3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A8A4681-205F-434C-BCE6-AF5FC38BD1F3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037B5C9-6C50-4292-A205-8241D6E58D9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DCA43EB-0DEF-4C67-8CAB-FD69ADEDF2F6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4BA0B1B-12B7-4703-811C-7D658BC61DD3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19" name="TextBox 9">
            <a:extLst>
              <a:ext uri="{FF2B5EF4-FFF2-40B4-BE49-F238E27FC236}">
                <a16:creationId xmlns:a16="http://schemas.microsoft.com/office/drawing/2014/main" id="{D1BF4960-63A9-4656-8C9C-1DE5231C0CD3}"/>
              </a:ext>
            </a:extLst>
          </p:cNvPr>
          <p:cNvSpPr txBox="1"/>
          <p:nvPr/>
        </p:nvSpPr>
        <p:spPr>
          <a:xfrm>
            <a:off x="4504479" y="2575271"/>
            <a:ext cx="3216598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Arial" panose="020B0604020202020204" pitchFamily="34" charset="0"/>
                <a:ea typeface="나눔스퀘어_ac Bold" panose="020B0600000101010101" pitchFamily="50" charset="-127"/>
                <a:cs typeface="Arial" panose="020B0604020202020204" pitchFamily="34" charset="0"/>
              </a:rPr>
              <a:t>Thank You</a:t>
            </a:r>
            <a:endParaRPr lang="ko-KR" altLang="en-US" sz="3600" dirty="0"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3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3636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2000" dirty="0">
              <a:solidFill>
                <a:srgbClr val="363636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Background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B268B-8F5A-4A4A-B152-EF0CE2D768C5}"/>
              </a:ext>
            </a:extLst>
          </p:cNvPr>
          <p:cNvSpPr txBox="1"/>
          <p:nvPr/>
        </p:nvSpPr>
        <p:spPr>
          <a:xfrm>
            <a:off x="475325" y="1374520"/>
            <a:ext cx="1142221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DL has achieved great success in many fields, such as computer vision and natural language processing</a:t>
            </a:r>
          </a:p>
          <a:p>
            <a:endParaRPr lang="en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Require 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well-refined</a:t>
            </a: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well-defined</a:t>
            </a: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large amounts of d</a:t>
            </a:r>
            <a:r>
              <a:rPr lang="en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atasets</a:t>
            </a: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heavy dependence on manual labels</a:t>
            </a: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Ex) JFT-300M (Google), IG-1B-T</a:t>
            </a:r>
            <a:r>
              <a:rPr lang="en-US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argeted</a:t>
            </a: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(META)</a:t>
            </a: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Learning without </a:t>
            </a: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is cost-effective and </a:t>
            </a: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more robust to data imbalance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en" altLang="ko-KR" sz="1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Self-supervised learning</a:t>
            </a: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, learns useful representation from large amounts of label-free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Ex) </a:t>
            </a:r>
            <a:r>
              <a:rPr lang="en-US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SimCLR</a:t>
            </a: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, BYOL, Dino, </a:t>
            </a:r>
            <a:r>
              <a:rPr lang="en-US" altLang="ko-KR" sz="1300" dirty="0" err="1">
                <a:latin typeface="Arial" panose="020B0604020202020204" pitchFamily="34" charset="0"/>
                <a:cs typeface="Arial" panose="020B0604020202020204" pitchFamily="34" charset="0"/>
              </a:rPr>
              <a:t>SimSiam</a:t>
            </a:r>
            <a:endParaRPr lang="en-US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Those studies have </a:t>
            </a:r>
            <a:r>
              <a:rPr lang="en" altLang="ko-KR" sz="1300" b="1" dirty="0">
                <a:highlight>
                  <a:srgbClr val="FFE69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focused on the methodology itself</a:t>
            </a: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, conducted </a:t>
            </a:r>
            <a:r>
              <a:rPr lang="en" altLang="ko-KR" sz="1300" b="1" dirty="0">
                <a:highlight>
                  <a:srgbClr val="FFE69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only in image domains</a:t>
            </a: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Easy to 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augment</a:t>
            </a:r>
            <a:r>
              <a:rPr lang="en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en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9853EF-A7F7-364C-9E9A-FB89F0F5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95" y="4379390"/>
            <a:ext cx="3676077" cy="1976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CA6113-26A5-4B9D-B88C-0ECF0D56B311}"/>
              </a:ext>
            </a:extLst>
          </p:cNvPr>
          <p:cNvSpPr txBox="1"/>
          <p:nvPr/>
        </p:nvSpPr>
        <p:spPr>
          <a:xfrm>
            <a:off x="-5463" y="6608428"/>
            <a:ext cx="11874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Liu, Hong, Jeff Z. </a:t>
            </a:r>
            <a:r>
              <a:rPr lang="en-US" altLang="ko-KR" sz="7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HaoChen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Adrien </a:t>
            </a:r>
            <a:r>
              <a:rPr lang="en-US" altLang="ko-KR" sz="7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Gaidon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7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Tengyu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Ma. “Self-supervised Learning is More Robust to Dataset Imbalance.” </a:t>
            </a:r>
            <a:r>
              <a:rPr lang="en-US" altLang="ko-KR" sz="700" i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abs/2110.05025 (2021): n. </a:t>
            </a:r>
            <a:r>
              <a:rPr lang="en-US" altLang="ko-KR" sz="7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</a:t>
            </a:r>
            <a:r>
              <a:rPr kumimoji="1" lang="en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kumimoji="1" lang="ko-KR" altLang="en-US" sz="7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48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3636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1. Introduction</a:t>
            </a:r>
            <a:endParaRPr lang="ko-KR" altLang="en-US" sz="2000" dirty="0">
              <a:solidFill>
                <a:srgbClr val="363636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Problem Definition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3DA6-09C9-5543-8D44-4FBE17E3E40C}"/>
              </a:ext>
            </a:extLst>
          </p:cNvPr>
          <p:cNvSpPr txBox="1"/>
          <p:nvPr/>
        </p:nvSpPr>
        <p:spPr>
          <a:xfrm>
            <a:off x="548424" y="1617559"/>
            <a:ext cx="11400323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Music labels include genres, instrumentation, mood, etc. including the tagger's judgment, and the possibility of mislabeling is high.</a:t>
            </a:r>
          </a:p>
          <a:p>
            <a:r>
              <a:rPr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     it also includes a lot of time and money. </a:t>
            </a:r>
            <a:r>
              <a:rPr kumimoji="1"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endParaRPr kumimoji="1" lang="en-US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Attempts to apply SSL to several downstream tasks in the </a:t>
            </a:r>
            <a:r>
              <a:rPr kumimoji="1"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  <a:r>
              <a:rPr kumimoji="1" lang="en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domain </a:t>
            </a:r>
            <a:r>
              <a:rPr kumimoji="1" lang="en" altLang="ko-KR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[4] [5] [6]</a:t>
            </a:r>
          </a:p>
          <a:p>
            <a:endParaRPr kumimoji="1" lang="en-US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Data augmentation is an important process to prevent the collapsing problem, which is a major problem in learning SSL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Only </a:t>
            </a:r>
            <a:r>
              <a:rPr kumimoji="1"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limited augmentation methodology is used</a:t>
            </a:r>
            <a:r>
              <a:rPr kumimoji="1" lang="ko-KR" alt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in these studies</a:t>
            </a:r>
            <a:r>
              <a:rPr kumimoji="1"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, more augmentation methodology needs to be applied!</a:t>
            </a:r>
          </a:p>
          <a:p>
            <a:endParaRPr kumimoji="1" lang="en-US" altLang="ko-KR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Perform SSL(music genre classification task) by </a:t>
            </a:r>
            <a:r>
              <a:rPr kumimoji="1" lang="en-US" altLang="ko-KR" sz="1300" b="1" dirty="0">
                <a:highlight>
                  <a:srgbClr val="FFE69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processing audio data into images</a:t>
            </a:r>
            <a:r>
              <a:rPr kumimoji="1" lang="en-US" altLang="ko-KR" sz="13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1" lang="en-US" altLang="ko-KR" sz="1300" b="1" dirty="0">
                <a:highlight>
                  <a:srgbClr val="FFE69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applying diverse image augmentation methodologies</a:t>
            </a:r>
          </a:p>
          <a:p>
            <a:endParaRPr kumimoji="1" lang="en-US" altLang="ko-KR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300" b="1" dirty="0">
                <a:latin typeface="Arial" panose="020B0604020202020204" pitchFamily="34" charset="0"/>
                <a:cs typeface="Arial" panose="020B0604020202020204" pitchFamily="34" charset="0"/>
              </a:rPr>
              <a:t>Identify the </a:t>
            </a:r>
            <a:r>
              <a:rPr lang="en-US" altLang="ko-KR" sz="1300" b="1" dirty="0">
                <a:highlight>
                  <a:srgbClr val="FFE69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possibility of applying more diverse image augmentation methodologies to audio data</a:t>
            </a:r>
            <a:endParaRPr kumimoji="1" lang="ko-KR" altLang="en-US" sz="1300" b="1" dirty="0">
              <a:highlight>
                <a:srgbClr val="FFE699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A2539-6114-F141-9C5B-663645D1F96D}"/>
              </a:ext>
            </a:extLst>
          </p:cNvPr>
          <p:cNvSpPr txBox="1"/>
          <p:nvPr/>
        </p:nvSpPr>
        <p:spPr>
          <a:xfrm>
            <a:off x="0" y="6210794"/>
            <a:ext cx="119858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Choi,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Keunwoo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“The Effects of Noisy Labels on Deep Convolutional Neural Networks for Music Classification.” (2017).</a:t>
            </a:r>
          </a:p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Park,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Jiyoung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“Representation Learning of Music Using Artist Labels.” 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ISMIR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(2018).</a:t>
            </a:r>
          </a:p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Spijkervet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Janne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John Ashley Burgoyne. “Contrastive Learning of Musical Representations.” 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ISMIR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(2021).</a:t>
            </a:r>
          </a:p>
          <a:p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Wu, Ho-Hsiang et al. “Multi-Task Self-Supervised Pre-Training for Music Classification.” ICASSP 2021 - 2021 IEEE International Conference on Acoustics, Speech and Signal Processing (ICASSP) (2021): 556-560.</a:t>
            </a:r>
          </a:p>
          <a:p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Zhao, Han et al. “S3T: Self-Supervised Pre-training with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Transformer for Music Classification.” 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abs/2202.10139 (2022): n.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961AD3-DB46-BD45-9C50-C79FE4802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39" r="3922"/>
          <a:stretch/>
        </p:blipFill>
        <p:spPr>
          <a:xfrm>
            <a:off x="6853576" y="4632553"/>
            <a:ext cx="2213155" cy="1578241"/>
          </a:xfrm>
          <a:prstGeom prst="rect">
            <a:avLst/>
          </a:prstGeom>
        </p:spPr>
      </p:pic>
      <p:pic>
        <p:nvPicPr>
          <p:cNvPr id="1026" name="Picture 2" descr="Paper] CutMix: Regularization Strategy to Train Strong Classifiers with  Localizable Features (Image Classification) | by Sik-Ho Tsang | Medium">
            <a:extLst>
              <a:ext uri="{FF2B5EF4-FFF2-40B4-BE49-F238E27FC236}">
                <a16:creationId xmlns:a16="http://schemas.microsoft.com/office/drawing/2014/main" id="{CCC680EA-82F1-1F48-B0D2-B545B510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85" y="4827407"/>
            <a:ext cx="3921650" cy="96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2F05FC-18DF-4EB5-9532-0C91F2AB771E}"/>
              </a:ext>
            </a:extLst>
          </p:cNvPr>
          <p:cNvSpPr txBox="1"/>
          <p:nvPr/>
        </p:nvSpPr>
        <p:spPr>
          <a:xfrm>
            <a:off x="3551643" y="1199811"/>
            <a:ext cx="5509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"How to apply SSL well to downstream tasks of music domain?"</a:t>
            </a:r>
            <a:endParaRPr kumimoji="1" lang="ko-KR" altLang="en-US" sz="14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3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70570-8D4D-4703-BD5A-9022D929704F}"/>
              </a:ext>
            </a:extLst>
          </p:cNvPr>
          <p:cNvSpPr txBox="1"/>
          <p:nvPr/>
        </p:nvSpPr>
        <p:spPr>
          <a:xfrm>
            <a:off x="4487701" y="3118517"/>
            <a:ext cx="3216598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나눔스퀘어_ac 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dirty="0">
              <a:latin typeface="Arial" panose="020B0604020202020204" pitchFamily="34" charset="0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CCB46F-B941-46BA-B36E-83EDC6DF5DD3}"/>
              </a:ext>
            </a:extLst>
          </p:cNvPr>
          <p:cNvGrpSpPr/>
          <p:nvPr/>
        </p:nvGrpSpPr>
        <p:grpSpPr>
          <a:xfrm>
            <a:off x="4691543" y="3710908"/>
            <a:ext cx="2808911" cy="117446"/>
            <a:chOff x="4691544" y="3120647"/>
            <a:chExt cx="2808911" cy="11744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9F72F31-7B24-4D36-951D-6B75F517CAF3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EA8A4681-205F-434C-BCE6-AF5FC38BD1F3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037B5C9-6C50-4292-A205-8241D6E58D9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DCA43EB-0DEF-4C67-8CAB-FD69ADEDF2F6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4BA0B1B-12B7-4703-811C-7D658BC61DD3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54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36291"/>
            <a:ext cx="2743200" cy="365125"/>
          </a:xfrm>
        </p:spPr>
        <p:txBody>
          <a:bodyPr/>
          <a:lstStyle/>
          <a:p>
            <a:fld id="{DBDAED5D-422F-4D1B-ABC5-CF23B14A60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3636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2000" dirty="0">
              <a:solidFill>
                <a:srgbClr val="363636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Self-Supervised Learning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47D9F005-5098-4316-8C15-14E131706913}"/>
              </a:ext>
            </a:extLst>
          </p:cNvPr>
          <p:cNvSpPr/>
          <p:nvPr/>
        </p:nvSpPr>
        <p:spPr>
          <a:xfrm rot="5400000">
            <a:off x="1641957" y="2610828"/>
            <a:ext cx="1129085" cy="840953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F00886-6235-4D6B-BADE-E5E795D88C5D}"/>
              </a:ext>
            </a:extLst>
          </p:cNvPr>
          <p:cNvSpPr/>
          <p:nvPr/>
        </p:nvSpPr>
        <p:spPr>
          <a:xfrm>
            <a:off x="2711409" y="2678413"/>
            <a:ext cx="341906" cy="7057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0A9D51-EBFC-4E86-86A5-E691778B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87" y="2605908"/>
            <a:ext cx="859787" cy="8597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76FEC7-E9CF-4BF5-870D-F1F4D2AC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29" y="2079031"/>
            <a:ext cx="859787" cy="8597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FBE5E11-2C1A-4FC8-B382-975DCCB1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24528" y="2079030"/>
            <a:ext cx="859787" cy="8597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080071F-2EB3-469A-8223-8D93D19F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85229" y="3044907"/>
            <a:ext cx="859787" cy="8597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F111C2-1C05-4284-A31C-1A8786FD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224528" y="3044907"/>
            <a:ext cx="859787" cy="859787"/>
          </a:xfrm>
          <a:prstGeom prst="rect">
            <a:avLst/>
          </a:prstGeom>
        </p:spPr>
      </p:pic>
      <p:sp>
        <p:nvSpPr>
          <p:cNvPr id="24" name="사다리꼴 23">
            <a:extLst>
              <a:ext uri="{FF2B5EF4-FFF2-40B4-BE49-F238E27FC236}">
                <a16:creationId xmlns:a16="http://schemas.microsoft.com/office/drawing/2014/main" id="{F1B30EE7-6DD4-4594-A8A0-880E66855456}"/>
              </a:ext>
            </a:extLst>
          </p:cNvPr>
          <p:cNvSpPr/>
          <p:nvPr/>
        </p:nvSpPr>
        <p:spPr>
          <a:xfrm rot="5400000">
            <a:off x="8149526" y="2610828"/>
            <a:ext cx="1129085" cy="840953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98A00B-29BE-4EF5-9F8B-2AFA78A3FBAC}"/>
              </a:ext>
            </a:extLst>
          </p:cNvPr>
          <p:cNvSpPr/>
          <p:nvPr/>
        </p:nvSpPr>
        <p:spPr>
          <a:xfrm>
            <a:off x="9218978" y="2678413"/>
            <a:ext cx="341906" cy="7057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CAE3DEC-5139-473A-ABD7-CF34756D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056" y="2605908"/>
            <a:ext cx="859787" cy="859787"/>
          </a:xfrm>
          <a:prstGeom prst="rect">
            <a:avLst/>
          </a:prstGeom>
        </p:spPr>
      </p:pic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A788695D-A6C7-446C-A3AD-E372505EBA3D}"/>
              </a:ext>
            </a:extLst>
          </p:cNvPr>
          <p:cNvSpPr/>
          <p:nvPr/>
        </p:nvSpPr>
        <p:spPr>
          <a:xfrm>
            <a:off x="9852836" y="2416855"/>
            <a:ext cx="246491" cy="1228896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9D8277-0B04-41F9-B624-95533903EC7B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9560884" y="3031303"/>
            <a:ext cx="291952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74022F-8BF2-4059-BB78-0A8E956A3C6D}"/>
              </a:ext>
            </a:extLst>
          </p:cNvPr>
          <p:cNvSpPr txBox="1"/>
          <p:nvPr/>
        </p:nvSpPr>
        <p:spPr>
          <a:xfrm>
            <a:off x="10162936" y="2236576"/>
            <a:ext cx="60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Cat?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B15E7-A6BB-4C89-A4AA-1084AE67716F}"/>
              </a:ext>
            </a:extLst>
          </p:cNvPr>
          <p:cNvSpPr txBox="1"/>
          <p:nvPr/>
        </p:nvSpPr>
        <p:spPr>
          <a:xfrm>
            <a:off x="10178839" y="3411181"/>
            <a:ext cx="7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Dog?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31E5D1-2EC4-43A5-BDC9-6D7A0EA65D05}"/>
              </a:ext>
            </a:extLst>
          </p:cNvPr>
          <p:cNvSpPr txBox="1"/>
          <p:nvPr/>
        </p:nvSpPr>
        <p:spPr>
          <a:xfrm>
            <a:off x="1605256" y="4190238"/>
            <a:ext cx="341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Pretext Task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 predicting rotation)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2C551F-FEA4-4D9B-990D-EEB3A290B373}"/>
              </a:ext>
            </a:extLst>
          </p:cNvPr>
          <p:cNvSpPr txBox="1"/>
          <p:nvPr/>
        </p:nvSpPr>
        <p:spPr>
          <a:xfrm>
            <a:off x="1814905" y="2886508"/>
            <a:ext cx="928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Model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9D713F-7FD8-43C1-B8F0-0DF96EA45E4A}"/>
              </a:ext>
            </a:extLst>
          </p:cNvPr>
          <p:cNvSpPr txBox="1"/>
          <p:nvPr/>
        </p:nvSpPr>
        <p:spPr>
          <a:xfrm>
            <a:off x="8307336" y="2891130"/>
            <a:ext cx="1016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Model</a:t>
            </a:r>
            <a:endParaRPr lang="ko-KR" altLang="en-US" sz="1600" dirty="0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EF4EA327-64CD-49EB-9DF5-322C1E8EF8D0}"/>
              </a:ext>
            </a:extLst>
          </p:cNvPr>
          <p:cNvCxnSpPr>
            <a:stCxn id="17" idx="1"/>
            <a:endCxn id="24" idx="1"/>
          </p:cNvCxnSpPr>
          <p:nvPr/>
        </p:nvCxnSpPr>
        <p:spPr>
          <a:xfrm rot="5400000" flipH="1" flipV="1">
            <a:off x="5460283" y="-681903"/>
            <a:ext cx="12700" cy="6507569"/>
          </a:xfrm>
          <a:prstGeom prst="curvedConnector3">
            <a:avLst>
              <a:gd name="adj1" fmla="val 8445055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7C343E-E0E5-4039-93D9-935376A46F7F}"/>
              </a:ext>
            </a:extLst>
          </p:cNvPr>
          <p:cNvSpPr txBox="1"/>
          <p:nvPr/>
        </p:nvSpPr>
        <p:spPr>
          <a:xfrm>
            <a:off x="7345241" y="4157728"/>
            <a:ext cx="3852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Downstream Task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 classification)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7E62D0-2D65-43CC-853A-DEBF2AD76A94}"/>
              </a:ext>
            </a:extLst>
          </p:cNvPr>
          <p:cNvSpPr/>
          <p:nvPr/>
        </p:nvSpPr>
        <p:spPr>
          <a:xfrm>
            <a:off x="1980365" y="5092406"/>
            <a:ext cx="2521008" cy="102156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Self-Supervised Pretraining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pretext task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contrastive learning</a:t>
            </a:r>
            <a:endParaRPr lang="ko-KR" altLang="en-US" sz="1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984A76-755C-402C-9D40-81078D4FB570}"/>
              </a:ext>
            </a:extLst>
          </p:cNvPr>
          <p:cNvSpPr/>
          <p:nvPr/>
        </p:nvSpPr>
        <p:spPr>
          <a:xfrm>
            <a:off x="1599274" y="4895372"/>
            <a:ext cx="2994736" cy="1352691"/>
          </a:xfrm>
          <a:prstGeom prst="roundRect">
            <a:avLst/>
          </a:prstGeom>
          <a:noFill/>
          <a:ln>
            <a:solidFill>
              <a:srgbClr val="FAC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07222A-EFEA-4B8E-83CB-1B21EC984945}"/>
              </a:ext>
            </a:extLst>
          </p:cNvPr>
          <p:cNvSpPr txBox="1"/>
          <p:nvPr/>
        </p:nvSpPr>
        <p:spPr>
          <a:xfrm>
            <a:off x="2648030" y="4674992"/>
            <a:ext cx="883735" cy="375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D0EE6C-67B0-444D-9583-9CE1DCF2B5D8}"/>
              </a:ext>
            </a:extLst>
          </p:cNvPr>
          <p:cNvSpPr/>
          <p:nvPr/>
        </p:nvSpPr>
        <p:spPr>
          <a:xfrm>
            <a:off x="7473583" y="5175343"/>
            <a:ext cx="2738052" cy="698717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Transfer Learning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from the model trained in Step1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C8A092C-A90F-4127-9440-A10F15D375D3}"/>
              </a:ext>
            </a:extLst>
          </p:cNvPr>
          <p:cNvSpPr/>
          <p:nvPr/>
        </p:nvSpPr>
        <p:spPr>
          <a:xfrm>
            <a:off x="7345241" y="4875020"/>
            <a:ext cx="2994736" cy="1373043"/>
          </a:xfrm>
          <a:prstGeom prst="roundRect">
            <a:avLst/>
          </a:prstGeom>
          <a:noFill/>
          <a:ln>
            <a:solidFill>
              <a:srgbClr val="FAC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77B6FB-0E03-420E-9106-B47CB56A3448}"/>
              </a:ext>
            </a:extLst>
          </p:cNvPr>
          <p:cNvSpPr txBox="1"/>
          <p:nvPr/>
        </p:nvSpPr>
        <p:spPr>
          <a:xfrm>
            <a:off x="8393997" y="4654640"/>
            <a:ext cx="883735" cy="375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Step2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C076B-7820-4D54-AC7F-ADE0E2C6DF20}"/>
              </a:ext>
            </a:extLst>
          </p:cNvPr>
          <p:cNvSpPr txBox="1"/>
          <p:nvPr/>
        </p:nvSpPr>
        <p:spPr>
          <a:xfrm>
            <a:off x="9010008" y="2421242"/>
            <a:ext cx="840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finetuned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2154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ED5D-422F-4D1B-ABC5-CF23B14A60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3636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2000" dirty="0">
              <a:solidFill>
                <a:srgbClr val="363636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Siamese Network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 descr="siamese network deep learning - Cheap Online Shopping -">
            <a:extLst>
              <a:ext uri="{FF2B5EF4-FFF2-40B4-BE49-F238E27FC236}">
                <a16:creationId xmlns:a16="http://schemas.microsoft.com/office/drawing/2014/main" id="{DCD53912-1798-4A9B-ADFC-B2A468394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91" y="1906312"/>
            <a:ext cx="5952934" cy="28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D25A0-4040-4245-B9A4-8B847F2AF876}"/>
              </a:ext>
            </a:extLst>
          </p:cNvPr>
          <p:cNvSpPr txBox="1"/>
          <p:nvPr/>
        </p:nvSpPr>
        <p:spPr>
          <a:xfrm>
            <a:off x="5769528" y="4429796"/>
            <a:ext cx="5866002" cy="10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Forcing models to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embed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two inputs in the same class 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similarly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Collapsing Problem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All outputs collapse to a constant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0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997966" y="6356350"/>
            <a:ext cx="355833" cy="365125"/>
          </a:xfrm>
        </p:spPr>
        <p:txBody>
          <a:bodyPr/>
          <a:lstStyle/>
          <a:p>
            <a:fld id="{DBDAED5D-422F-4D1B-ABC5-CF23B14A60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3636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2000" dirty="0">
              <a:solidFill>
                <a:srgbClr val="363636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6615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SimCLR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BYOL,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SimSiam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3ED6D3-1E25-4892-B659-4A76BF73C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44" y="1723197"/>
            <a:ext cx="2600325" cy="2171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1FA96C-F70C-4B86-8F79-D4FB5C01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069" y="1723197"/>
            <a:ext cx="2514600" cy="21907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D3BA3E-F2BB-4B17-9930-1E84623FC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357" y="1799397"/>
            <a:ext cx="2476500" cy="2114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C944A-C3AF-46A9-B19F-D920F8E969D2}"/>
              </a:ext>
            </a:extLst>
          </p:cNvPr>
          <p:cNvSpPr txBox="1"/>
          <p:nvPr/>
        </p:nvSpPr>
        <p:spPr>
          <a:xfrm>
            <a:off x="1420481" y="4395830"/>
            <a:ext cx="2324696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Negative Samples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Large Batch Size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Contrastive Loss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E23876-0C14-4790-82F0-EFA2947A135F}"/>
              </a:ext>
            </a:extLst>
          </p:cNvPr>
          <p:cNvSpPr txBox="1"/>
          <p:nvPr/>
        </p:nvSpPr>
        <p:spPr>
          <a:xfrm>
            <a:off x="4880085" y="4386714"/>
            <a:ext cx="2933496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Momentum Encoder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Exponential Moving Average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Stop Gradient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D4AF10-D0AD-4E35-A1F4-6A1BD93693DC}"/>
              </a:ext>
            </a:extLst>
          </p:cNvPr>
          <p:cNvSpPr txBox="1"/>
          <p:nvPr/>
        </p:nvSpPr>
        <p:spPr>
          <a:xfrm>
            <a:off x="8446824" y="4395830"/>
            <a:ext cx="3659844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Stop Gradient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SimCLR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 without negative samples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BYOL without momentum 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5597A-23DB-481E-A07E-C67B7D5FC3B3}"/>
              </a:ext>
            </a:extLst>
          </p:cNvPr>
          <p:cNvSpPr txBox="1"/>
          <p:nvPr/>
        </p:nvSpPr>
        <p:spPr>
          <a:xfrm>
            <a:off x="2703404" y="3599280"/>
            <a:ext cx="405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[7]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C568C-CCCF-4B50-AE3F-779837B75C6A}"/>
              </a:ext>
            </a:extLst>
          </p:cNvPr>
          <p:cNvSpPr txBox="1"/>
          <p:nvPr/>
        </p:nvSpPr>
        <p:spPr>
          <a:xfrm>
            <a:off x="6232537" y="3618301"/>
            <a:ext cx="405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30C5B-7C67-4650-94D0-B789866F67F9}"/>
              </a:ext>
            </a:extLst>
          </p:cNvPr>
          <p:cNvSpPr txBox="1"/>
          <p:nvPr/>
        </p:nvSpPr>
        <p:spPr>
          <a:xfrm>
            <a:off x="10056484" y="3633239"/>
            <a:ext cx="405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5DE3B-DBB2-43CE-A616-E30E716057D7}"/>
              </a:ext>
            </a:extLst>
          </p:cNvPr>
          <p:cNvSpPr txBox="1"/>
          <p:nvPr/>
        </p:nvSpPr>
        <p:spPr>
          <a:xfrm>
            <a:off x="0" y="6407877"/>
            <a:ext cx="95036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[7] Chen, Ting, et al. "A simple framework for contrastive learning of visual representations." International conference on machine learning. PMLR, 2020</a:t>
            </a:r>
            <a:r>
              <a:rPr kumimoji="1" lang="en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kumimoji="1"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r>
              <a:rPr kumimoji="1" lang="ko-KR" altLang="en-US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Grill, Jean-Bastien, et al. "Bootstrap your own latent-a new approach to self-supervised learning." Advances in Neural Information Processing Systems 33, 2020.</a:t>
            </a:r>
          </a:p>
          <a:p>
            <a:r>
              <a:rPr kumimoji="1"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[9] Chen, </a:t>
            </a:r>
            <a:r>
              <a:rPr kumimoji="1" lang="en-US" altLang="ko-KR" sz="7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Xinlei</a:t>
            </a:r>
            <a:r>
              <a:rPr kumimoji="1"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kumimoji="1" lang="en-US" altLang="ko-KR" sz="7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Kaiming</a:t>
            </a:r>
            <a:r>
              <a:rPr kumimoji="1"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He. "Exploring simple </a:t>
            </a:r>
            <a:r>
              <a:rPr kumimoji="1" lang="en-US" altLang="ko-KR" sz="7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siamese</a:t>
            </a:r>
            <a:r>
              <a:rPr kumimoji="1" lang="en-US" altLang="ko-KR" sz="7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representation learning." Proceedings of the IEEE/CVF Conference on Computer Vision and Pattern Recognition. 2021.</a:t>
            </a:r>
            <a:endParaRPr kumimoji="1" lang="en" altLang="ko-KR" sz="7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0947632" y="6356350"/>
            <a:ext cx="406167" cy="365125"/>
          </a:xfrm>
        </p:spPr>
        <p:txBody>
          <a:bodyPr/>
          <a:lstStyle/>
          <a:p>
            <a:fld id="{DBDAED5D-422F-4D1B-ABC5-CF23B14A60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9E6AD-1647-4DAE-B6F2-7CBA995E2518}"/>
              </a:ext>
            </a:extLst>
          </p:cNvPr>
          <p:cNvSpPr txBox="1"/>
          <p:nvPr/>
        </p:nvSpPr>
        <p:spPr>
          <a:xfrm>
            <a:off x="219237" y="95683"/>
            <a:ext cx="400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63636"/>
                </a:solidFill>
                <a:latin typeface="Arial" panose="020B0604020202020204" pitchFamily="34" charset="0"/>
                <a:ea typeface="나눔스퀘어_ac ExtraBold" panose="020B0600000101010101" pitchFamily="50" charset="-127"/>
                <a:cs typeface="Arial" panose="020B0604020202020204" pitchFamily="34" charset="0"/>
              </a:rPr>
              <a:t>2. Related Work</a:t>
            </a:r>
            <a:endParaRPr lang="ko-KR" altLang="en-US" sz="2000" dirty="0">
              <a:solidFill>
                <a:srgbClr val="363636"/>
              </a:solidFill>
              <a:latin typeface="Arial" panose="020B0604020202020204" pitchFamily="34" charset="0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7460B-F95D-4ED2-A92D-31B742B97EB0}"/>
              </a:ext>
            </a:extLst>
          </p:cNvPr>
          <p:cNvGrpSpPr/>
          <p:nvPr/>
        </p:nvGrpSpPr>
        <p:grpSpPr>
          <a:xfrm>
            <a:off x="317836" y="495793"/>
            <a:ext cx="2808911" cy="117446"/>
            <a:chOff x="4691544" y="3120647"/>
            <a:chExt cx="2808911" cy="1174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C436C2-40A9-410D-B4B3-8C4F3F68FFFC}"/>
                </a:ext>
              </a:extLst>
            </p:cNvPr>
            <p:cNvGrpSpPr/>
            <p:nvPr/>
          </p:nvGrpSpPr>
          <p:grpSpPr>
            <a:xfrm>
              <a:off x="4691544" y="3120647"/>
              <a:ext cx="2808911" cy="117446"/>
              <a:chOff x="4462943" y="3070371"/>
              <a:chExt cx="2808911" cy="11744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D69C41B-DB99-4355-A528-49AF2F39D81F}"/>
                  </a:ext>
                </a:extLst>
              </p:cNvPr>
              <p:cNvSpPr/>
              <p:nvPr/>
            </p:nvSpPr>
            <p:spPr>
              <a:xfrm>
                <a:off x="4462943" y="3070371"/>
                <a:ext cx="595618" cy="11744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ED7930D-0F8A-43AE-9403-D79B487E49B9}"/>
                  </a:ext>
                </a:extLst>
              </p:cNvPr>
              <p:cNvSpPr/>
              <p:nvPr/>
            </p:nvSpPr>
            <p:spPr>
              <a:xfrm>
                <a:off x="5942201" y="3070371"/>
                <a:ext cx="595618" cy="117446"/>
              </a:xfrm>
              <a:prstGeom prst="roundRect">
                <a:avLst/>
              </a:prstGeom>
              <a:solidFill>
                <a:srgbClr val="B782DE">
                  <a:alpha val="52157"/>
                </a:srgbClr>
              </a:solidFill>
              <a:ln>
                <a:solidFill>
                  <a:srgbClr val="B78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DE4D3D02-6D22-4326-B5B3-65FEB443091E}"/>
                  </a:ext>
                </a:extLst>
              </p:cNvPr>
              <p:cNvSpPr/>
              <p:nvPr/>
            </p:nvSpPr>
            <p:spPr>
              <a:xfrm>
                <a:off x="6676236" y="3070371"/>
                <a:ext cx="595618" cy="117446"/>
              </a:xfrm>
              <a:prstGeom prst="roundRect">
                <a:avLst/>
              </a:prstGeom>
              <a:solidFill>
                <a:srgbClr val="00B0F0">
                  <a:alpha val="50196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88EA83D-1F97-4EC2-AED7-9A1FA33DAB29}"/>
                </a:ext>
              </a:extLst>
            </p:cNvPr>
            <p:cNvSpPr/>
            <p:nvPr/>
          </p:nvSpPr>
          <p:spPr>
            <a:xfrm>
              <a:off x="5425581" y="3120647"/>
              <a:ext cx="595618" cy="117446"/>
            </a:xfrm>
            <a:prstGeom prst="roundRect">
              <a:avLst/>
            </a:prstGeom>
            <a:solidFill>
              <a:srgbClr val="FACBC6"/>
            </a:solidFill>
            <a:ln>
              <a:solidFill>
                <a:srgbClr val="F487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C55166-EE44-41F3-A709-7E0DB173A07C}"/>
              </a:ext>
            </a:extLst>
          </p:cNvPr>
          <p:cNvSpPr txBox="1"/>
          <p:nvPr/>
        </p:nvSpPr>
        <p:spPr>
          <a:xfrm>
            <a:off x="219236" y="859460"/>
            <a:ext cx="4338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| Self-Supervised Learning for Music Classification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A7E43-96DE-44A8-B057-17B9D4B91519}"/>
              </a:ext>
            </a:extLst>
          </p:cNvPr>
          <p:cNvSpPr txBox="1"/>
          <p:nvPr/>
        </p:nvSpPr>
        <p:spPr>
          <a:xfrm>
            <a:off x="6766576" y="1568232"/>
            <a:ext cx="474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Contrastive Learning of Musical Representations (2021)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D0D24-7571-4094-9AF6-C6F410DF08CE}"/>
              </a:ext>
            </a:extLst>
          </p:cNvPr>
          <p:cNvSpPr txBox="1"/>
          <p:nvPr/>
        </p:nvSpPr>
        <p:spPr>
          <a:xfrm>
            <a:off x="676309" y="1551836"/>
            <a:ext cx="4749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Representation Learning of Music Using Artist Labels (2017)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63484F-0FE7-46D7-A88E-3840835E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73" y="1988673"/>
            <a:ext cx="3716953" cy="2251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B98120-E48B-4141-B6E2-86A96E11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510" y="1855211"/>
            <a:ext cx="3716954" cy="25315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962A32-933D-48AF-A8D7-814398080B36}"/>
              </a:ext>
            </a:extLst>
          </p:cNvPr>
          <p:cNvSpPr txBox="1"/>
          <p:nvPr/>
        </p:nvSpPr>
        <p:spPr>
          <a:xfrm>
            <a:off x="1771565" y="4522244"/>
            <a:ext cx="2481766" cy="163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SSL using artist labels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Negative samples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Relevance score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Max-margin hinge 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8B8FD-195C-47A3-AD93-1CF2E560731D}"/>
              </a:ext>
            </a:extLst>
          </p:cNvPr>
          <p:cNvSpPr txBox="1"/>
          <p:nvPr/>
        </p:nvSpPr>
        <p:spPr>
          <a:xfrm>
            <a:off x="7813104" y="4498610"/>
            <a:ext cx="2481766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 err="1">
                <a:latin typeface="Arial" panose="020B0604020202020204" pitchFamily="34" charset="0"/>
                <a:cs typeface="Arial" panose="020B0604020202020204" pitchFamily="34" charset="0"/>
              </a:rPr>
              <a:t>SimCLR</a:t>
            </a: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 for music domain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Negative samples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50" dirty="0">
                <a:latin typeface="Arial" panose="020B0604020202020204" pitchFamily="34" charset="0"/>
                <a:cs typeface="Arial" panose="020B0604020202020204" pitchFamily="34" charset="0"/>
              </a:rPr>
              <a:t>Contrastive Loss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889AD-2423-498D-8FEF-4AFDAF1DE7C4}"/>
              </a:ext>
            </a:extLst>
          </p:cNvPr>
          <p:cNvSpPr txBox="1"/>
          <p:nvPr/>
        </p:nvSpPr>
        <p:spPr>
          <a:xfrm>
            <a:off x="0" y="6491581"/>
            <a:ext cx="11985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Park,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Jiyoung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“Representation Learning of Music Using Artist Labels.” 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ISMIR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(2018).</a:t>
            </a:r>
          </a:p>
          <a:p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Spijkervet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Janne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John Ashley Burgoyne. “Contrastive Learning of Musical Representations.” </a:t>
            </a:r>
            <a:r>
              <a:rPr lang="en-US" altLang="ko-K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ISMIR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(2021).</a:t>
            </a:r>
          </a:p>
        </p:txBody>
      </p:sp>
    </p:spTree>
    <p:extLst>
      <p:ext uri="{BB962C8B-B14F-4D97-AF65-F5344CB8AC3E}">
        <p14:creationId xmlns:p14="http://schemas.microsoft.com/office/powerpoint/2010/main" val="2229045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9169</TotalTime>
  <Words>1961</Words>
  <Application>Microsoft Office PowerPoint</Application>
  <PresentationFormat>와이드스크린</PresentationFormat>
  <Paragraphs>443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나눔스퀘어_ac</vt:lpstr>
      <vt:lpstr>나눔스퀘어_ac Bold</vt:lpstr>
      <vt:lpstr>나눔스퀘어_ac ExtraBold</vt:lpstr>
      <vt:lpstr>맑은 고딕</vt:lpstr>
      <vt:lpstr>Arial</vt:lpstr>
      <vt:lpstr>Bahnschrift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sol</cp:lastModifiedBy>
  <cp:revision>106</cp:revision>
  <dcterms:created xsi:type="dcterms:W3CDTF">2022-05-23T08:12:12Z</dcterms:created>
  <dcterms:modified xsi:type="dcterms:W3CDTF">2022-05-30T12:48:05Z</dcterms:modified>
</cp:coreProperties>
</file>